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6c1211c56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76c1211c56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6c1211c56_2_16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76c1211c56_2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6c1211c56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76c1211c56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6c1211c56_2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76c1211c56_2_1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 hand up, not just a hand out”</a:t>
            </a:r>
            <a:endParaRPr/>
          </a:p>
        </p:txBody>
      </p:sp>
      <p:sp>
        <p:nvSpPr>
          <p:cNvPr id="241" name="Google Shape;241;g76c1211c56_2_1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6c1211c56_2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76c1211c56_2_1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No quick fix – need long term supportive services for individual and family</a:t>
            </a:r>
            <a:endParaRPr/>
          </a:p>
          <a:p>
            <a:pPr marL="0" lvl="0" indent="0" algn="l" rtl="0">
              <a:spcBef>
                <a:spcPts val="0"/>
              </a:spcBef>
              <a:spcAft>
                <a:spcPts val="0"/>
              </a:spcAft>
              <a:buNone/>
            </a:pPr>
            <a:endParaRPr/>
          </a:p>
          <a:p>
            <a:pPr marL="215900" lvl="0" indent="-215900" algn="l" rtl="0">
              <a:spcBef>
                <a:spcPts val="0"/>
              </a:spcBef>
              <a:spcAft>
                <a:spcPts val="0"/>
              </a:spcAft>
              <a:buClr>
                <a:schemeClr val="dk1"/>
              </a:buClr>
              <a:buSzPts val="1400"/>
              <a:buFont typeface="Noto Sans Symbols"/>
              <a:buChar char="▪"/>
            </a:pPr>
            <a:r>
              <a:rPr lang="en" sz="1400">
                <a:solidFill>
                  <a:schemeClr val="dk1"/>
                </a:solidFill>
                <a:latin typeface="Calibri"/>
                <a:ea typeface="Calibri"/>
                <a:cs typeface="Calibri"/>
                <a:sym typeface="Calibri"/>
              </a:rPr>
              <a:t>Those with 6 or more Adverse Childhood Experiences died nearly 20 years earlier on average (60.6 years vs. 79.1 years).</a:t>
            </a:r>
            <a:endParaRPr/>
          </a:p>
        </p:txBody>
      </p:sp>
      <p:sp>
        <p:nvSpPr>
          <p:cNvPr id="253" name="Google Shape;253;g76c1211c56_2_1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dce519c48_1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dce519c48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Call to action to create a safe spaces and strong healthy communities for children.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6c1211c56_2_19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400">
                <a:solidFill>
                  <a:schemeClr val="dk1"/>
                </a:solidFill>
                <a:latin typeface="Calibri"/>
                <a:ea typeface="Calibri"/>
                <a:cs typeface="Calibri"/>
                <a:sym typeface="Calibri"/>
              </a:rPr>
              <a:t>When &amp; How:</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400">
                <a:solidFill>
                  <a:schemeClr val="dk1"/>
                </a:solidFill>
                <a:latin typeface="Calibri"/>
                <a:ea typeface="Calibri"/>
                <a:cs typeface="Calibri"/>
                <a:sym typeface="Calibri"/>
              </a:rPr>
              <a:t>(Please recap your goal and action steps and pay special attention to the timeline.  Make clear the alignment of your goal as you reference benchmarks and milestones.) </a:t>
            </a:r>
            <a:endParaRPr/>
          </a:p>
        </p:txBody>
      </p:sp>
      <p:sp>
        <p:nvSpPr>
          <p:cNvPr id="276" name="Google Shape;276;g76c1211c56_2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6c1211c56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76c1211c5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6c1211c56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76c1211c56_2_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We heard you!  Thank you for your comments.  Many of our children are in crisis. Hard to learn when in crisis.  When grades start slipping easier to be disruptive or absent than make up the work.</a:t>
            </a:r>
            <a:endParaRPr/>
          </a:p>
          <a:p>
            <a:pPr marL="0" lvl="0" indent="0" algn="l" rtl="0">
              <a:spcBef>
                <a:spcPts val="0"/>
              </a:spcBef>
              <a:spcAft>
                <a:spcPts val="0"/>
              </a:spcAft>
              <a:buNone/>
            </a:pPr>
            <a:r>
              <a:rPr lang="en"/>
              <a:t>Poverty</a:t>
            </a:r>
            <a:endParaRPr/>
          </a:p>
          <a:p>
            <a:pPr marL="0" lvl="0" indent="0" algn="l" rtl="0">
              <a:spcBef>
                <a:spcPts val="0"/>
              </a:spcBef>
              <a:spcAft>
                <a:spcPts val="0"/>
              </a:spcAft>
              <a:buNone/>
            </a:pPr>
            <a:r>
              <a:rPr lang="en"/>
              <a:t>Trauma </a:t>
            </a:r>
            <a:endParaRPr/>
          </a:p>
          <a:p>
            <a:pPr marL="0" lvl="0" indent="0" algn="l" rtl="0">
              <a:spcBef>
                <a:spcPts val="0"/>
              </a:spcBef>
              <a:spcAft>
                <a:spcPts val="0"/>
              </a:spcAft>
              <a:buNone/>
            </a:pPr>
            <a:r>
              <a:rPr lang="en"/>
              <a:t>o	Victimization gangs – threats of ICE</a:t>
            </a:r>
            <a:endParaRPr/>
          </a:p>
          <a:p>
            <a:pPr marL="0" lvl="0" indent="0" algn="l" rtl="0">
              <a:spcBef>
                <a:spcPts val="0"/>
              </a:spcBef>
              <a:spcAft>
                <a:spcPts val="0"/>
              </a:spcAft>
              <a:buNone/>
            </a:pPr>
            <a:r>
              <a:rPr lang="en"/>
              <a:t>o	Bullying/ cyberbully</a:t>
            </a:r>
            <a:endParaRPr/>
          </a:p>
          <a:p>
            <a:pPr marL="0" lvl="0" indent="0" algn="l" rtl="0">
              <a:spcBef>
                <a:spcPts val="0"/>
              </a:spcBef>
              <a:spcAft>
                <a:spcPts val="0"/>
              </a:spcAft>
              <a:buNone/>
            </a:pPr>
            <a:r>
              <a:rPr lang="en"/>
              <a:t>o	Parents/family in crisis</a:t>
            </a:r>
            <a:endParaRPr/>
          </a:p>
          <a:p>
            <a:pPr marL="0" lvl="0" indent="0" algn="l" rtl="0">
              <a:spcBef>
                <a:spcPts val="0"/>
              </a:spcBef>
              <a:spcAft>
                <a:spcPts val="0"/>
              </a:spcAft>
              <a:buNone/>
            </a:pPr>
            <a:r>
              <a:rPr lang="en"/>
              <a:t>Lack of resources</a:t>
            </a:r>
            <a:endParaRPr/>
          </a:p>
          <a:p>
            <a:pPr marL="0" lvl="0" indent="0" algn="l" rtl="0">
              <a:spcBef>
                <a:spcPts val="0"/>
              </a:spcBef>
              <a:spcAft>
                <a:spcPts val="0"/>
              </a:spcAft>
              <a:buNone/>
            </a:pPr>
            <a:r>
              <a:rPr lang="en"/>
              <a:t>o	Lacking culturally sensitive resources in general</a:t>
            </a:r>
            <a:endParaRPr/>
          </a:p>
          <a:p>
            <a:pPr marL="0" lvl="0" indent="0" algn="l" rtl="0">
              <a:spcBef>
                <a:spcPts val="0"/>
              </a:spcBef>
              <a:spcAft>
                <a:spcPts val="0"/>
              </a:spcAft>
              <a:buNone/>
            </a:pPr>
            <a:r>
              <a:rPr lang="en"/>
              <a:t>o	When resources are there, some of our most vulnerable families are unable to access them.</a:t>
            </a:r>
            <a:endParaRPr/>
          </a:p>
          <a:p>
            <a:pPr marL="0" lvl="0" indent="0" algn="l" rtl="0">
              <a:spcBef>
                <a:spcPts val="0"/>
              </a:spcBef>
              <a:spcAft>
                <a:spcPts val="0"/>
              </a:spcAft>
              <a:buNone/>
            </a:pPr>
            <a:endParaRPr/>
          </a:p>
        </p:txBody>
      </p:sp>
      <p:sp>
        <p:nvSpPr>
          <p:cNvPr id="155" name="Google Shape;155;g76c1211c56_2_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6c1211c56_2_1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76c1211c56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6c1211c56_2_1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76c1211c56_2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6c1211c56_2_13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76c1211c56_2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6c1211c56_2_1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76c1211c56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6c1211c56_2_14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76c1211c56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6c1211c56_2_1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76c1211c56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0" name="Google Shape;80;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9"/>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9"/>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20"/>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3" name="Google Shape;93;p20"/>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20"/>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5" name="Google Shape;95;p20"/>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www.childhealthdata.org/docs/drc/arizona-aces-efinal.pdf"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p:nvPr/>
        </p:nvSpPr>
        <p:spPr>
          <a:xfrm>
            <a:off x="847898" y="1059489"/>
            <a:ext cx="5698374" cy="99257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0" i="0" u="none" strike="noStrike" cap="none">
                <a:solidFill>
                  <a:schemeClr val="dk1"/>
                </a:solidFill>
                <a:latin typeface="Calibri"/>
                <a:ea typeface="Calibri"/>
                <a:cs typeface="Calibri"/>
                <a:sym typeface="Calibri"/>
              </a:rPr>
              <a:t>Subcommittee: </a:t>
            </a:r>
            <a:endParaRPr sz="1100"/>
          </a:p>
          <a:p>
            <a:pPr marL="0" marR="0" lvl="0" indent="0" algn="l" rtl="0">
              <a:spcBef>
                <a:spcPts val="0"/>
              </a:spcBef>
              <a:spcAft>
                <a:spcPts val="0"/>
              </a:spcAft>
              <a:buNone/>
            </a:pPr>
            <a:r>
              <a:rPr lang="en" sz="3000">
                <a:solidFill>
                  <a:schemeClr val="dk1"/>
                </a:solidFill>
                <a:latin typeface="Calibri"/>
                <a:ea typeface="Calibri"/>
                <a:cs typeface="Calibri"/>
                <a:sym typeface="Calibri"/>
              </a:rPr>
              <a:t>Social Determinants of Education </a:t>
            </a:r>
            <a:endParaRPr sz="3000">
              <a:solidFill>
                <a:schemeClr val="dk1"/>
              </a:solidFill>
              <a:latin typeface="Calibri"/>
              <a:ea typeface="Calibri"/>
              <a:cs typeface="Calibri"/>
              <a:sym typeface="Calibri"/>
            </a:endParaRPr>
          </a:p>
        </p:txBody>
      </p:sp>
      <p:pic>
        <p:nvPicPr>
          <p:cNvPr id="130" name="Google Shape;130;p25"/>
          <p:cNvPicPr preferRelativeResize="0"/>
          <p:nvPr/>
        </p:nvPicPr>
        <p:blipFill rotWithShape="1">
          <a:blip r:embed="rId3">
            <a:alphaModFix/>
          </a:blip>
          <a:srcRect/>
          <a:stretch/>
        </p:blipFill>
        <p:spPr>
          <a:xfrm>
            <a:off x="5835534" y="107274"/>
            <a:ext cx="2897010" cy="2897010"/>
          </a:xfrm>
          <a:prstGeom prst="rect">
            <a:avLst/>
          </a:prstGeom>
          <a:noFill/>
          <a:ln>
            <a:noFill/>
          </a:ln>
        </p:spPr>
      </p:pic>
      <p:pic>
        <p:nvPicPr>
          <p:cNvPr id="131" name="Google Shape;131;p25"/>
          <p:cNvPicPr preferRelativeResize="0"/>
          <p:nvPr/>
        </p:nvPicPr>
        <p:blipFill rotWithShape="1">
          <a:blip r:embed="rId4">
            <a:alphaModFix/>
          </a:blip>
          <a:srcRect/>
          <a:stretch/>
        </p:blipFill>
        <p:spPr>
          <a:xfrm>
            <a:off x="293242" y="3480631"/>
            <a:ext cx="1269685" cy="1328878"/>
          </a:xfrm>
          <a:prstGeom prst="rect">
            <a:avLst/>
          </a:prstGeom>
          <a:noFill/>
          <a:ln>
            <a:noFill/>
          </a:ln>
        </p:spPr>
      </p:pic>
      <p:pic>
        <p:nvPicPr>
          <p:cNvPr id="132" name="Google Shape;132;p25"/>
          <p:cNvPicPr preferRelativeResize="0"/>
          <p:nvPr/>
        </p:nvPicPr>
        <p:blipFill rotWithShape="1">
          <a:blip r:embed="rId5">
            <a:alphaModFix/>
          </a:blip>
          <a:srcRect/>
          <a:stretch/>
        </p:blipFill>
        <p:spPr>
          <a:xfrm>
            <a:off x="2048285" y="3431338"/>
            <a:ext cx="1473368" cy="1473368"/>
          </a:xfrm>
          <a:prstGeom prst="rect">
            <a:avLst/>
          </a:prstGeom>
          <a:noFill/>
          <a:ln>
            <a:noFill/>
          </a:ln>
        </p:spPr>
      </p:pic>
      <p:pic>
        <p:nvPicPr>
          <p:cNvPr id="133" name="Google Shape;133;p25"/>
          <p:cNvPicPr preferRelativeResize="0"/>
          <p:nvPr/>
        </p:nvPicPr>
        <p:blipFill rotWithShape="1">
          <a:blip r:embed="rId6">
            <a:alphaModFix/>
          </a:blip>
          <a:srcRect/>
          <a:stretch/>
        </p:blipFill>
        <p:spPr>
          <a:xfrm>
            <a:off x="3969095" y="3551000"/>
            <a:ext cx="1193487" cy="1193487"/>
          </a:xfrm>
          <a:prstGeom prst="rect">
            <a:avLst/>
          </a:prstGeom>
          <a:noFill/>
          <a:ln>
            <a:noFill/>
          </a:ln>
        </p:spPr>
      </p:pic>
      <p:cxnSp>
        <p:nvCxnSpPr>
          <p:cNvPr id="134" name="Google Shape;134;p25"/>
          <p:cNvCxnSpPr/>
          <p:nvPr/>
        </p:nvCxnSpPr>
        <p:spPr>
          <a:xfrm rot="10800000" flipH="1">
            <a:off x="399133" y="3092335"/>
            <a:ext cx="8333410" cy="12469"/>
          </a:xfrm>
          <a:prstGeom prst="straightConnector1">
            <a:avLst/>
          </a:prstGeom>
          <a:noFill/>
          <a:ln w="28575" cap="flat" cmpd="sng">
            <a:solidFill>
              <a:schemeClr val="accent1"/>
            </a:solidFill>
            <a:prstDash val="solid"/>
            <a:miter lim="800000"/>
            <a:headEnd type="none" w="sm" len="sm"/>
            <a:tailEnd type="none" w="sm" len="sm"/>
          </a:ln>
        </p:spPr>
      </p:cxnSp>
      <p:pic>
        <p:nvPicPr>
          <p:cNvPr id="135" name="Google Shape;135;p25"/>
          <p:cNvPicPr preferRelativeResize="0"/>
          <p:nvPr/>
        </p:nvPicPr>
        <p:blipFill rotWithShape="1">
          <a:blip r:embed="rId7">
            <a:alphaModFix/>
          </a:blip>
          <a:srcRect l="8156" t="13635" r="7815" b="7232"/>
          <a:stretch/>
        </p:blipFill>
        <p:spPr>
          <a:xfrm>
            <a:off x="5605766" y="3431338"/>
            <a:ext cx="1435035" cy="1351441"/>
          </a:xfrm>
          <a:prstGeom prst="rect">
            <a:avLst/>
          </a:prstGeom>
          <a:noFill/>
          <a:ln>
            <a:noFill/>
          </a:ln>
        </p:spPr>
      </p:pic>
      <p:pic>
        <p:nvPicPr>
          <p:cNvPr id="136" name="Google Shape;136;p25"/>
          <p:cNvPicPr preferRelativeResize="0"/>
          <p:nvPr/>
        </p:nvPicPr>
        <p:blipFill rotWithShape="1">
          <a:blip r:embed="rId8">
            <a:alphaModFix/>
          </a:blip>
          <a:srcRect/>
          <a:stretch/>
        </p:blipFill>
        <p:spPr>
          <a:xfrm>
            <a:off x="7544403" y="3551000"/>
            <a:ext cx="1188141" cy="1188141"/>
          </a:xfrm>
          <a:prstGeom prst="rect">
            <a:avLst/>
          </a:prstGeom>
          <a:noFill/>
          <a:ln>
            <a:noFill/>
          </a:ln>
        </p:spPr>
      </p:pic>
      <p:sp>
        <p:nvSpPr>
          <p:cNvPr id="137" name="Google Shape;137;p25"/>
          <p:cNvSpPr/>
          <p:nvPr/>
        </p:nvSpPr>
        <p:spPr>
          <a:xfrm>
            <a:off x="7253167" y="3282807"/>
            <a:ext cx="1770611" cy="1687716"/>
          </a:xfrm>
          <a:prstGeom prst="ellipse">
            <a:avLst/>
          </a:prstGeom>
          <a:noFill/>
          <a:ln w="571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138" name="Google Shape;138;p25"/>
          <p:cNvCxnSpPr/>
          <p:nvPr/>
        </p:nvCxnSpPr>
        <p:spPr>
          <a:xfrm flipH="1">
            <a:off x="7880465" y="3282807"/>
            <a:ext cx="561110" cy="1687716"/>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p:nvPr/>
        </p:nvSpPr>
        <p:spPr>
          <a:xfrm>
            <a:off x="394855" y="323373"/>
            <a:ext cx="8271163" cy="57708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a:solidFill>
                  <a:schemeClr val="dk1"/>
                </a:solidFill>
                <a:latin typeface="Calibri"/>
                <a:ea typeface="Calibri"/>
                <a:cs typeface="Calibri"/>
                <a:sym typeface="Calibri"/>
              </a:rPr>
              <a:t>Community Response: Proposed Solutions</a:t>
            </a:r>
            <a:endParaRPr sz="3300">
              <a:solidFill>
                <a:schemeClr val="dk1"/>
              </a:solidFill>
              <a:latin typeface="Calibri"/>
              <a:ea typeface="Calibri"/>
              <a:cs typeface="Calibri"/>
              <a:sym typeface="Calibri"/>
            </a:endParaRPr>
          </a:p>
        </p:txBody>
      </p:sp>
      <p:grpSp>
        <p:nvGrpSpPr>
          <p:cNvPr id="225" name="Google Shape;225;p34"/>
          <p:cNvGrpSpPr/>
          <p:nvPr/>
        </p:nvGrpSpPr>
        <p:grpSpPr>
          <a:xfrm>
            <a:off x="1274617" y="1620978"/>
            <a:ext cx="5537357" cy="3068612"/>
            <a:chOff x="0" y="0"/>
            <a:chExt cx="7189505" cy="4091483"/>
          </a:xfrm>
        </p:grpSpPr>
        <p:sp>
          <p:nvSpPr>
            <p:cNvPr id="226" name="Google Shape;226;p34"/>
            <p:cNvSpPr/>
            <p:nvPr/>
          </p:nvSpPr>
          <p:spPr>
            <a:xfrm>
              <a:off x="0" y="0"/>
              <a:ext cx="3991047" cy="3991047"/>
            </a:xfrm>
            <a:prstGeom prst="ellipse">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7" name="Google Shape;227;p34"/>
            <p:cNvSpPr txBox="1"/>
            <p:nvPr/>
          </p:nvSpPr>
          <p:spPr>
            <a:xfrm>
              <a:off x="584475" y="584475"/>
              <a:ext cx="2822097" cy="2822097"/>
            </a:xfrm>
            <a:prstGeom prst="rect">
              <a:avLst/>
            </a:prstGeom>
            <a:noFill/>
            <a:ln>
              <a:noFill/>
            </a:ln>
          </p:spPr>
          <p:txBody>
            <a:bodyPr spcFirstLastPara="1" wrap="square" lIns="164725" tIns="27625" rIns="164725" bIns="27625" anchor="ctr" anchorCtr="0">
              <a:noAutofit/>
            </a:bodyPr>
            <a:lstStyle/>
            <a:p>
              <a:pPr marL="0" marR="0" lvl="0" indent="0" algn="ctr" rtl="0">
                <a:lnSpc>
                  <a:spcPct val="90000"/>
                </a:lnSpc>
                <a:spcBef>
                  <a:spcPts val="0"/>
                </a:spcBef>
                <a:spcAft>
                  <a:spcPts val="0"/>
                </a:spcAft>
                <a:buNone/>
              </a:pPr>
              <a:r>
                <a:rPr lang="en" sz="2200">
                  <a:solidFill>
                    <a:schemeClr val="dk1"/>
                  </a:solidFill>
                  <a:latin typeface="Calibri"/>
                  <a:ea typeface="Calibri"/>
                  <a:cs typeface="Calibri"/>
                  <a:sym typeface="Calibri"/>
                </a:rPr>
                <a:t>Improved</a:t>
              </a:r>
              <a:endParaRPr sz="1100"/>
            </a:p>
            <a:p>
              <a:pPr marL="0" marR="0" lvl="0" indent="0" algn="ctr" rtl="0">
                <a:lnSpc>
                  <a:spcPct val="90000"/>
                </a:lnSpc>
                <a:spcBef>
                  <a:spcPts val="800"/>
                </a:spcBef>
                <a:spcAft>
                  <a:spcPts val="0"/>
                </a:spcAft>
                <a:buNone/>
              </a:pPr>
              <a:r>
                <a:rPr lang="en" sz="2200">
                  <a:solidFill>
                    <a:schemeClr val="dk1"/>
                  </a:solidFill>
                  <a:latin typeface="Calibri"/>
                  <a:ea typeface="Calibri"/>
                  <a:cs typeface="Calibri"/>
                  <a:sym typeface="Calibri"/>
                </a:rPr>
                <a:t>Collaboration</a:t>
              </a:r>
              <a:endParaRPr sz="2200">
                <a:solidFill>
                  <a:schemeClr val="dk1"/>
                </a:solidFill>
                <a:latin typeface="Calibri"/>
                <a:ea typeface="Calibri"/>
                <a:cs typeface="Calibri"/>
                <a:sym typeface="Calibri"/>
              </a:endParaRPr>
            </a:p>
          </p:txBody>
        </p:sp>
        <p:sp>
          <p:nvSpPr>
            <p:cNvPr id="228" name="Google Shape;228;p34"/>
            <p:cNvSpPr/>
            <p:nvPr/>
          </p:nvSpPr>
          <p:spPr>
            <a:xfrm>
              <a:off x="3198458" y="100436"/>
              <a:ext cx="3991047" cy="3991047"/>
            </a:xfrm>
            <a:prstGeom prst="ellipse">
              <a:avLst/>
            </a:prstGeom>
            <a:solidFill>
              <a:schemeClr val="accent2">
                <a:alpha val="49803"/>
              </a:scheme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9" name="Google Shape;229;p34"/>
            <p:cNvSpPr txBox="1"/>
            <p:nvPr/>
          </p:nvSpPr>
          <p:spPr>
            <a:xfrm>
              <a:off x="3782933" y="684911"/>
              <a:ext cx="2822097" cy="2822097"/>
            </a:xfrm>
            <a:prstGeom prst="rect">
              <a:avLst/>
            </a:prstGeom>
            <a:noFill/>
            <a:ln>
              <a:noFill/>
            </a:ln>
          </p:spPr>
          <p:txBody>
            <a:bodyPr spcFirstLastPara="1" wrap="square" lIns="164725" tIns="27625" rIns="164725" bIns="27625" anchor="ctr" anchorCtr="0">
              <a:noAutofit/>
            </a:bodyPr>
            <a:lstStyle/>
            <a:p>
              <a:pPr marL="0" marR="0" lvl="0" indent="0" algn="ctr" rtl="0">
                <a:lnSpc>
                  <a:spcPct val="90000"/>
                </a:lnSpc>
                <a:spcBef>
                  <a:spcPts val="0"/>
                </a:spcBef>
                <a:spcAft>
                  <a:spcPts val="0"/>
                </a:spcAft>
                <a:buNone/>
              </a:pPr>
              <a:r>
                <a:rPr lang="en" sz="2200">
                  <a:solidFill>
                    <a:schemeClr val="dk1"/>
                  </a:solidFill>
                  <a:latin typeface="Calibri"/>
                  <a:ea typeface="Calibri"/>
                  <a:cs typeface="Calibri"/>
                  <a:sym typeface="Calibri"/>
                </a:rPr>
                <a:t>Improved</a:t>
              </a:r>
              <a:endParaRPr sz="1100"/>
            </a:p>
            <a:p>
              <a:pPr marL="0" marR="0" lvl="0" indent="0" algn="ctr" rtl="0">
                <a:lnSpc>
                  <a:spcPct val="90000"/>
                </a:lnSpc>
                <a:spcBef>
                  <a:spcPts val="800"/>
                </a:spcBef>
                <a:spcAft>
                  <a:spcPts val="0"/>
                </a:spcAft>
                <a:buNone/>
              </a:pPr>
              <a:r>
                <a:rPr lang="en" sz="2200">
                  <a:solidFill>
                    <a:schemeClr val="dk1"/>
                  </a:solidFill>
                  <a:latin typeface="Calibri"/>
                  <a:ea typeface="Calibri"/>
                  <a:cs typeface="Calibri"/>
                  <a:sym typeface="Calibri"/>
                </a:rPr>
                <a:t>Communication</a:t>
              </a:r>
              <a:endParaRPr sz="2200">
                <a:solidFill>
                  <a:schemeClr val="dk1"/>
                </a:solidFill>
                <a:latin typeface="Calibri"/>
                <a:ea typeface="Calibri"/>
                <a:cs typeface="Calibri"/>
                <a:sym typeface="Calibri"/>
              </a:endParaRPr>
            </a:p>
          </p:txBody>
        </p:sp>
      </p:grpSp>
      <p:cxnSp>
        <p:nvCxnSpPr>
          <p:cNvPr id="230" name="Google Shape;230;p34"/>
          <p:cNvCxnSpPr/>
          <p:nvPr/>
        </p:nvCxnSpPr>
        <p:spPr>
          <a:xfrm rot="10800000" flipH="1">
            <a:off x="394855" y="900454"/>
            <a:ext cx="7847214" cy="40342"/>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p:nvPr/>
        </p:nvSpPr>
        <p:spPr>
          <a:xfrm>
            <a:off x="416859" y="260872"/>
            <a:ext cx="8086817" cy="1084913"/>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a:solidFill>
                  <a:schemeClr val="dk1"/>
                </a:solidFill>
                <a:latin typeface="Calibri"/>
                <a:ea typeface="Calibri"/>
                <a:cs typeface="Calibri"/>
                <a:sym typeface="Calibri"/>
              </a:rPr>
              <a:t>What: Wrap Around/ Therapeutic Nursery for high risk newborns- preschoolers</a:t>
            </a:r>
            <a:endParaRPr sz="3300">
              <a:solidFill>
                <a:schemeClr val="dk1"/>
              </a:solidFill>
              <a:latin typeface="Calibri"/>
              <a:ea typeface="Calibri"/>
              <a:cs typeface="Calibri"/>
              <a:sym typeface="Calibri"/>
            </a:endParaRPr>
          </a:p>
        </p:txBody>
      </p:sp>
      <p:cxnSp>
        <p:nvCxnSpPr>
          <p:cNvPr id="236" name="Google Shape;236;p35"/>
          <p:cNvCxnSpPr/>
          <p:nvPr/>
        </p:nvCxnSpPr>
        <p:spPr>
          <a:xfrm>
            <a:off x="416859" y="1359231"/>
            <a:ext cx="7933765" cy="0"/>
          </a:xfrm>
          <a:prstGeom prst="straightConnector1">
            <a:avLst/>
          </a:prstGeom>
          <a:noFill/>
          <a:ln w="28575" cap="flat" cmpd="sng">
            <a:solidFill>
              <a:schemeClr val="accent1"/>
            </a:solidFill>
            <a:prstDash val="solid"/>
            <a:miter lim="800000"/>
            <a:headEnd type="none" w="sm" len="sm"/>
            <a:tailEnd type="none" w="sm" len="sm"/>
          </a:ln>
        </p:spPr>
      </p:cxnSp>
      <p:sp>
        <p:nvSpPr>
          <p:cNvPr id="237" name="Google Shape;237;p35"/>
          <p:cNvSpPr txBox="1"/>
          <p:nvPr/>
        </p:nvSpPr>
        <p:spPr>
          <a:xfrm>
            <a:off x="309283" y="1473265"/>
            <a:ext cx="8727141" cy="3670235"/>
          </a:xfrm>
          <a:prstGeom prst="rect">
            <a:avLst/>
          </a:prstGeom>
          <a:noFill/>
          <a:ln>
            <a:noFill/>
          </a:ln>
        </p:spPr>
        <p:txBody>
          <a:bodyPr spcFirstLastPara="1" wrap="square" lIns="68575" tIns="34275" rIns="68575" bIns="34275" anchor="t" anchorCtr="0">
            <a:noAutofit/>
          </a:bodyPr>
          <a:lstStyle/>
          <a:p>
            <a:pPr marL="254000" marR="0" lvl="0" indent="-254000" algn="l" rtl="0">
              <a:spcBef>
                <a:spcPts val="0"/>
              </a:spcBef>
              <a:spcAft>
                <a:spcPts val="0"/>
              </a:spcAft>
              <a:buClr>
                <a:schemeClr val="dk1"/>
              </a:buClr>
              <a:buSzPts val="1800"/>
              <a:buFont typeface="Arial"/>
              <a:buChar char="•"/>
            </a:pPr>
            <a:r>
              <a:rPr lang="en" sz="1800">
                <a:solidFill>
                  <a:schemeClr val="dk1"/>
                </a:solidFill>
                <a:latin typeface="Calibri"/>
                <a:ea typeface="Calibri"/>
                <a:cs typeface="Calibri"/>
                <a:sym typeface="Calibri"/>
              </a:rPr>
              <a:t>Why: Provide early interventions, build trust among families and family support services, while improving health and educational outcomes in the long term.</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 sz="1800">
                <a:solidFill>
                  <a:schemeClr val="dk1"/>
                </a:solidFill>
                <a:latin typeface="Calibri"/>
                <a:ea typeface="Calibri"/>
                <a:cs typeface="Calibri"/>
                <a:sym typeface="Calibri"/>
              </a:rPr>
              <a:t>•	Who: </a:t>
            </a:r>
            <a:endParaRPr sz="1100"/>
          </a:p>
          <a:p>
            <a:pPr marL="0" marR="0" lvl="0" indent="0" algn="l" rtl="0">
              <a:spcBef>
                <a:spcPts val="0"/>
              </a:spcBef>
              <a:spcAft>
                <a:spcPts val="0"/>
              </a:spcAft>
              <a:buNone/>
            </a:pPr>
            <a:r>
              <a:rPr lang="en" sz="1800">
                <a:solidFill>
                  <a:schemeClr val="dk1"/>
                </a:solidFill>
                <a:latin typeface="Calibri"/>
                <a:ea typeface="Calibri"/>
                <a:cs typeface="Calibri"/>
                <a:sym typeface="Calibri"/>
              </a:rPr>
              <a:t>			newborns (0-4 mo.) </a:t>
            </a:r>
            <a:endParaRPr sz="1100"/>
          </a:p>
          <a:p>
            <a:pPr marL="0" marR="0" lvl="0" indent="0" algn="l" rtl="0">
              <a:spcBef>
                <a:spcPts val="0"/>
              </a:spcBef>
              <a:spcAft>
                <a:spcPts val="0"/>
              </a:spcAft>
              <a:buNone/>
            </a:pPr>
            <a:r>
              <a:rPr lang="en" sz="1800">
                <a:solidFill>
                  <a:schemeClr val="dk1"/>
                </a:solidFill>
                <a:latin typeface="Calibri"/>
                <a:ea typeface="Calibri"/>
                <a:cs typeface="Calibri"/>
                <a:sym typeface="Calibri"/>
              </a:rPr>
              <a:t>			infants (4-12 mo.) </a:t>
            </a:r>
            <a:endParaRPr sz="1100"/>
          </a:p>
          <a:p>
            <a:pPr marL="0" marR="0" lvl="0" indent="0" algn="l" rtl="0">
              <a:spcBef>
                <a:spcPts val="0"/>
              </a:spcBef>
              <a:spcAft>
                <a:spcPts val="0"/>
              </a:spcAft>
              <a:buNone/>
            </a:pPr>
            <a:r>
              <a:rPr lang="en" sz="1800">
                <a:solidFill>
                  <a:schemeClr val="dk1"/>
                </a:solidFill>
                <a:latin typeface="Calibri"/>
                <a:ea typeface="Calibri"/>
                <a:cs typeface="Calibri"/>
                <a:sym typeface="Calibri"/>
              </a:rPr>
              <a:t>			toddlers (1-2yrs) </a:t>
            </a:r>
            <a:endParaRPr sz="1100"/>
          </a:p>
          <a:p>
            <a:pPr marL="0" marR="0" lvl="0" indent="0" algn="l" rtl="0">
              <a:spcBef>
                <a:spcPts val="0"/>
              </a:spcBef>
              <a:spcAft>
                <a:spcPts val="0"/>
              </a:spcAft>
              <a:buNone/>
            </a:pPr>
            <a:r>
              <a:rPr lang="en" sz="1800">
                <a:solidFill>
                  <a:schemeClr val="dk1"/>
                </a:solidFill>
                <a:latin typeface="Calibri"/>
                <a:ea typeface="Calibri"/>
                <a:cs typeface="Calibri"/>
                <a:sym typeface="Calibri"/>
              </a:rPr>
              <a:t>			preschoolers (3-5 years)</a:t>
            </a:r>
            <a:endParaRPr sz="1100"/>
          </a:p>
          <a:p>
            <a:pPr marL="0" marR="0" lvl="0" indent="0" algn="l" rtl="0">
              <a:spcBef>
                <a:spcPts val="0"/>
              </a:spcBef>
              <a:spcAft>
                <a:spcPts val="0"/>
              </a:spcAft>
              <a:buNone/>
            </a:pPr>
            <a:r>
              <a:rPr lang="en" sz="1800">
                <a:solidFill>
                  <a:schemeClr val="dk1"/>
                </a:solidFill>
                <a:latin typeface="Calibri"/>
                <a:ea typeface="Calibri"/>
                <a:cs typeface="Calibri"/>
                <a:sym typeface="Calibri"/>
              </a:rPr>
              <a:t>•	Where: in child’s home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 sz="1800">
                <a:solidFill>
                  <a:schemeClr val="dk1"/>
                </a:solidFill>
                <a:latin typeface="Calibri"/>
                <a:ea typeface="Calibri"/>
                <a:cs typeface="Calibri"/>
                <a:sym typeface="Calibri"/>
              </a:rPr>
              <a:t>•	When: summer 2020</a:t>
            </a:r>
            <a:endParaRPr sz="1100"/>
          </a:p>
          <a:p>
            <a:pPr marL="0" marR="0" lvl="0" indent="0" algn="l" rtl="0">
              <a:spcBef>
                <a:spcPts val="0"/>
              </a:spcBef>
              <a:spcAft>
                <a:spcPts val="0"/>
              </a:spcAft>
              <a:buNone/>
            </a:pPr>
            <a:r>
              <a:rPr lang="en" sz="1800">
                <a:solidFill>
                  <a:schemeClr val="dk1"/>
                </a:solidFill>
                <a:latin typeface="Calibri"/>
                <a:ea typeface="Calibri"/>
                <a:cs typeface="Calibri"/>
                <a:sym typeface="Calibri"/>
              </a:rPr>
              <a:t>•	Which: A designated number of flags would prompt a referral including: teenage mother, single parent, on Medicaid, screened toxic positive, poor attachment, adoption, learning disabilities (for example: Down Syndrome), etc. </a:t>
            </a:r>
            <a:endParaRPr sz="11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p:nvPr/>
        </p:nvSpPr>
        <p:spPr>
          <a:xfrm>
            <a:off x="422289" y="234123"/>
            <a:ext cx="4663440" cy="57708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a:solidFill>
                  <a:schemeClr val="dk1"/>
                </a:solidFill>
                <a:latin typeface="Calibri"/>
                <a:ea typeface="Calibri"/>
                <a:cs typeface="Calibri"/>
                <a:sym typeface="Calibri"/>
              </a:rPr>
              <a:t>Why:</a:t>
            </a:r>
            <a:endParaRPr sz="3300">
              <a:solidFill>
                <a:schemeClr val="dk1"/>
              </a:solidFill>
              <a:latin typeface="Calibri"/>
              <a:ea typeface="Calibri"/>
              <a:cs typeface="Calibri"/>
              <a:sym typeface="Calibri"/>
            </a:endParaRPr>
          </a:p>
        </p:txBody>
      </p:sp>
      <p:cxnSp>
        <p:nvCxnSpPr>
          <p:cNvPr id="244" name="Google Shape;244;p36"/>
          <p:cNvCxnSpPr/>
          <p:nvPr/>
        </p:nvCxnSpPr>
        <p:spPr>
          <a:xfrm>
            <a:off x="417714" y="811204"/>
            <a:ext cx="8329353" cy="0"/>
          </a:xfrm>
          <a:prstGeom prst="straightConnector1">
            <a:avLst/>
          </a:prstGeom>
          <a:noFill/>
          <a:ln w="22225" cap="flat" cmpd="sng">
            <a:solidFill>
              <a:schemeClr val="accent1"/>
            </a:solidFill>
            <a:prstDash val="solid"/>
            <a:miter lim="800000"/>
            <a:headEnd type="none" w="sm" len="sm"/>
            <a:tailEnd type="none" w="sm" len="sm"/>
          </a:ln>
        </p:spPr>
      </p:cxnSp>
      <p:pic>
        <p:nvPicPr>
          <p:cNvPr id="245" name="Google Shape;245;p36"/>
          <p:cNvPicPr preferRelativeResize="0"/>
          <p:nvPr/>
        </p:nvPicPr>
        <p:blipFill rotWithShape="1">
          <a:blip r:embed="rId3">
            <a:alphaModFix/>
          </a:blip>
          <a:srcRect/>
          <a:stretch/>
        </p:blipFill>
        <p:spPr>
          <a:xfrm>
            <a:off x="562667" y="1524433"/>
            <a:ext cx="2143125" cy="1428750"/>
          </a:xfrm>
          <a:prstGeom prst="rect">
            <a:avLst/>
          </a:prstGeom>
          <a:noFill/>
          <a:ln>
            <a:noFill/>
          </a:ln>
        </p:spPr>
      </p:pic>
      <p:pic>
        <p:nvPicPr>
          <p:cNvPr id="246" name="Google Shape;246;p36"/>
          <p:cNvPicPr preferRelativeResize="0"/>
          <p:nvPr/>
        </p:nvPicPr>
        <p:blipFill rotWithShape="1">
          <a:blip r:embed="rId4">
            <a:alphaModFix/>
          </a:blip>
          <a:srcRect/>
          <a:stretch/>
        </p:blipFill>
        <p:spPr>
          <a:xfrm>
            <a:off x="2431256" y="3666412"/>
            <a:ext cx="1413629" cy="1413629"/>
          </a:xfrm>
          <a:prstGeom prst="rect">
            <a:avLst/>
          </a:prstGeom>
          <a:noFill/>
          <a:ln>
            <a:noFill/>
          </a:ln>
        </p:spPr>
      </p:pic>
      <p:sp>
        <p:nvSpPr>
          <p:cNvPr id="247" name="Google Shape;247;p36"/>
          <p:cNvSpPr txBox="1"/>
          <p:nvPr/>
        </p:nvSpPr>
        <p:spPr>
          <a:xfrm>
            <a:off x="417714" y="3356722"/>
            <a:ext cx="2013542" cy="1038746"/>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100">
                <a:solidFill>
                  <a:schemeClr val="dk1"/>
                </a:solidFill>
                <a:latin typeface="Calibri"/>
                <a:ea typeface="Calibri"/>
                <a:cs typeface="Calibri"/>
                <a:sym typeface="Calibri"/>
              </a:rPr>
              <a:t>Many of our support services are reactive.</a:t>
            </a:r>
            <a:endParaRPr sz="2100">
              <a:solidFill>
                <a:schemeClr val="dk1"/>
              </a:solidFill>
              <a:latin typeface="Calibri"/>
              <a:ea typeface="Calibri"/>
              <a:cs typeface="Calibri"/>
              <a:sym typeface="Calibri"/>
            </a:endParaRPr>
          </a:p>
        </p:txBody>
      </p:sp>
      <p:pic>
        <p:nvPicPr>
          <p:cNvPr id="248" name="Google Shape;248;p36"/>
          <p:cNvPicPr preferRelativeResize="0"/>
          <p:nvPr/>
        </p:nvPicPr>
        <p:blipFill rotWithShape="1">
          <a:blip r:embed="rId5">
            <a:alphaModFix/>
          </a:blip>
          <a:srcRect/>
          <a:stretch/>
        </p:blipFill>
        <p:spPr>
          <a:xfrm flipH="1">
            <a:off x="5452782" y="926883"/>
            <a:ext cx="2857500" cy="2847025"/>
          </a:xfrm>
          <a:prstGeom prst="rect">
            <a:avLst/>
          </a:prstGeom>
          <a:solidFill>
            <a:srgbClr val="58E0BA"/>
          </a:solidFill>
          <a:ln>
            <a:noFill/>
          </a:ln>
        </p:spPr>
      </p:pic>
      <p:sp>
        <p:nvSpPr>
          <p:cNvPr id="249" name="Google Shape;249;p36"/>
          <p:cNvSpPr txBox="1"/>
          <p:nvPr/>
        </p:nvSpPr>
        <p:spPr>
          <a:xfrm>
            <a:off x="5264523" y="3889586"/>
            <a:ext cx="3045759" cy="1038746"/>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100">
                <a:solidFill>
                  <a:schemeClr val="dk1"/>
                </a:solidFill>
                <a:latin typeface="Calibri"/>
                <a:ea typeface="Calibri"/>
                <a:cs typeface="Calibri"/>
                <a:sym typeface="Calibri"/>
              </a:rPr>
              <a:t>We need our support services to be more proactive.</a:t>
            </a:r>
            <a:endParaRPr sz="21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2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p:nvPr/>
        </p:nvSpPr>
        <p:spPr>
          <a:xfrm>
            <a:off x="508343" y="1647832"/>
            <a:ext cx="8127300" cy="3600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u="sng">
                <a:solidFill>
                  <a:schemeClr val="dk1"/>
                </a:solidFill>
                <a:latin typeface="Calibri"/>
                <a:ea typeface="Calibri"/>
                <a:cs typeface="Calibri"/>
                <a:sym typeface="Calibri"/>
              </a:rPr>
              <a:t>What the research shows us:</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215900" marR="0" lvl="0" indent="-215900" algn="l" rtl="0">
              <a:spcBef>
                <a:spcPts val="0"/>
              </a:spcBef>
              <a:spcAft>
                <a:spcPts val="0"/>
              </a:spcAft>
              <a:buClr>
                <a:schemeClr val="dk1"/>
              </a:buClr>
              <a:buSzPts val="1400"/>
              <a:buFont typeface="Noto Sans Symbols"/>
              <a:buChar char="▪"/>
            </a:pPr>
            <a:r>
              <a:rPr lang="en" sz="1400">
                <a:solidFill>
                  <a:schemeClr val="dk1"/>
                </a:solidFill>
                <a:latin typeface="Calibri"/>
                <a:ea typeface="Calibri"/>
                <a:cs typeface="Calibri"/>
                <a:sym typeface="Calibri"/>
              </a:rPr>
              <a:t>0-6 years old is the most critical time for brain development.</a:t>
            </a:r>
            <a:endParaRPr sz="1100"/>
          </a:p>
          <a:p>
            <a:pPr marL="0" marR="0" lvl="0" indent="0" algn="l" rtl="0">
              <a:spcBef>
                <a:spcPts val="0"/>
              </a:spcBef>
              <a:spcAft>
                <a:spcPts val="0"/>
              </a:spcAft>
              <a:buNone/>
            </a:pP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215900" marR="0" lvl="0" indent="-215900" algn="l" rtl="0">
              <a:spcBef>
                <a:spcPts val="0"/>
              </a:spcBef>
              <a:spcAft>
                <a:spcPts val="0"/>
              </a:spcAft>
              <a:buClr>
                <a:schemeClr val="dk1"/>
              </a:buClr>
              <a:buSzPts val="1400"/>
              <a:buFont typeface="Noto Sans Symbols"/>
              <a:buChar char="▪"/>
            </a:pPr>
            <a:r>
              <a:rPr lang="en" sz="1400">
                <a:solidFill>
                  <a:schemeClr val="dk1"/>
                </a:solidFill>
                <a:latin typeface="Calibri"/>
                <a:ea typeface="Calibri"/>
                <a:cs typeface="Calibri"/>
                <a:sym typeface="Calibri"/>
              </a:rPr>
              <a:t>Direct correlation with the number of Adverse Childhood Experiences (ACEs) and...</a:t>
            </a:r>
            <a:endParaRPr>
              <a:solidFill>
                <a:schemeClr val="dk1"/>
              </a:solidFill>
              <a:latin typeface="Calibri"/>
              <a:ea typeface="Calibri"/>
              <a:cs typeface="Calibri"/>
              <a:sym typeface="Calibri"/>
            </a:endParaRPr>
          </a:p>
          <a:p>
            <a:pPr marL="901700" marR="0" lvl="2" indent="-215900" algn="l" rtl="0">
              <a:spcBef>
                <a:spcPts val="0"/>
              </a:spcBef>
              <a:spcAft>
                <a:spcPts val="0"/>
              </a:spcAft>
              <a:buClr>
                <a:schemeClr val="dk1"/>
              </a:buClr>
              <a:buSzPts val="1400"/>
              <a:buFont typeface="Noto Sans Symbols"/>
              <a:buChar char="❑"/>
            </a:pPr>
            <a:r>
              <a:rPr lang="en" b="1">
                <a:solidFill>
                  <a:schemeClr val="dk1"/>
                </a:solidFill>
                <a:latin typeface="Calibri"/>
                <a:ea typeface="Calibri"/>
                <a:cs typeface="Calibri"/>
                <a:sym typeface="Calibri"/>
              </a:rPr>
              <a:t>Education (poor academic achievement, learning disabilities, drop out rates, etc.)</a:t>
            </a:r>
            <a:endParaRPr b="1">
              <a:solidFill>
                <a:schemeClr val="dk1"/>
              </a:solidFill>
              <a:latin typeface="Calibri"/>
              <a:ea typeface="Calibri"/>
              <a:cs typeface="Calibri"/>
              <a:sym typeface="Calibri"/>
            </a:endParaRPr>
          </a:p>
          <a:p>
            <a:pPr marL="901700" marR="0" lvl="2" indent="-215900" algn="l" rtl="0">
              <a:spcBef>
                <a:spcPts val="0"/>
              </a:spcBef>
              <a:spcAft>
                <a:spcPts val="0"/>
              </a:spcAft>
              <a:buClr>
                <a:schemeClr val="dk1"/>
              </a:buClr>
              <a:buSzPts val="1400"/>
              <a:buFont typeface="Noto Sans Symbols"/>
              <a:buChar char="❑"/>
            </a:pPr>
            <a:r>
              <a:rPr lang="en" sz="1400" b="0" i="0" u="none" strike="noStrike" cap="none">
                <a:solidFill>
                  <a:schemeClr val="dk1"/>
                </a:solidFill>
                <a:latin typeface="Calibri"/>
                <a:ea typeface="Calibri"/>
                <a:cs typeface="Calibri"/>
                <a:sym typeface="Calibri"/>
              </a:rPr>
              <a:t>Behavioral (substance misuse/abuse, smoking, etc.) </a:t>
            </a:r>
            <a:endParaRPr sz="1100"/>
          </a:p>
          <a:p>
            <a:pPr marL="901700" marR="0" lvl="2" indent="-215900" algn="l" rtl="0">
              <a:spcBef>
                <a:spcPts val="0"/>
              </a:spcBef>
              <a:spcAft>
                <a:spcPts val="0"/>
              </a:spcAft>
              <a:buClr>
                <a:schemeClr val="dk1"/>
              </a:buClr>
              <a:buSzPts val="1400"/>
              <a:buFont typeface="Noto Sans Symbols"/>
              <a:buChar char="❑"/>
            </a:pPr>
            <a:r>
              <a:rPr lang="en" sz="1400" b="0" i="0" u="none" strike="noStrike" cap="none">
                <a:solidFill>
                  <a:schemeClr val="dk1"/>
                </a:solidFill>
                <a:latin typeface="Calibri"/>
                <a:ea typeface="Calibri"/>
                <a:cs typeface="Calibri"/>
                <a:sym typeface="Calibri"/>
              </a:rPr>
              <a:t>Cognitive (lower IQ scores, learning disabilities, trouble focusing, etc.)</a:t>
            </a:r>
            <a:endParaRPr sz="1100"/>
          </a:p>
          <a:p>
            <a:pPr marL="901700" marR="0" lvl="2" indent="-215900" algn="l" rtl="0">
              <a:spcBef>
                <a:spcPts val="0"/>
              </a:spcBef>
              <a:spcAft>
                <a:spcPts val="0"/>
              </a:spcAft>
              <a:buClr>
                <a:schemeClr val="dk1"/>
              </a:buClr>
              <a:buSzPts val="1400"/>
              <a:buFont typeface="Noto Sans Symbols"/>
              <a:buChar char="❑"/>
            </a:pPr>
            <a:r>
              <a:rPr lang="en" sz="1400" b="0" i="0" u="none" strike="noStrike" cap="none">
                <a:solidFill>
                  <a:schemeClr val="dk1"/>
                </a:solidFill>
                <a:latin typeface="Calibri"/>
                <a:ea typeface="Calibri"/>
                <a:cs typeface="Calibri"/>
                <a:sym typeface="Calibri"/>
              </a:rPr>
              <a:t>Physiological (cardiovascular disease, diabetes, </a:t>
            </a:r>
            <a:r>
              <a:rPr lang="en">
                <a:solidFill>
                  <a:schemeClr val="dk1"/>
                </a:solidFill>
                <a:latin typeface="Calibri"/>
                <a:ea typeface="Calibri"/>
                <a:cs typeface="Calibri"/>
                <a:sym typeface="Calibri"/>
              </a:rPr>
              <a:t>life expectancy,</a:t>
            </a:r>
            <a:r>
              <a:rPr lang="en" sz="1400" b="0" i="0" u="none" strike="noStrike" cap="none">
                <a:solidFill>
                  <a:schemeClr val="dk1"/>
                </a:solidFill>
                <a:latin typeface="Calibri"/>
                <a:ea typeface="Calibri"/>
                <a:cs typeface="Calibri"/>
                <a:sym typeface="Calibri"/>
              </a:rPr>
              <a:t> etc.)</a:t>
            </a:r>
            <a:endParaRPr sz="1100"/>
          </a:p>
          <a:p>
            <a:pPr marL="901700" marR="0" lvl="2" indent="-215900" algn="l" rtl="0">
              <a:spcBef>
                <a:spcPts val="0"/>
              </a:spcBef>
              <a:spcAft>
                <a:spcPts val="0"/>
              </a:spcAft>
              <a:buClr>
                <a:schemeClr val="dk1"/>
              </a:buClr>
              <a:buSzPts val="1400"/>
              <a:buFont typeface="Noto Sans Symbols"/>
              <a:buChar char="❑"/>
            </a:pPr>
            <a:r>
              <a:rPr lang="en" sz="1400" b="0" i="0" u="none" strike="noStrike" cap="none">
                <a:solidFill>
                  <a:schemeClr val="dk1"/>
                </a:solidFill>
                <a:latin typeface="Calibri"/>
                <a:ea typeface="Calibri"/>
                <a:cs typeface="Calibri"/>
                <a:sym typeface="Calibri"/>
              </a:rPr>
              <a:t>Social (difficulty trusting, risk taking,  etc.)</a:t>
            </a:r>
            <a:endParaRPr sz="1100"/>
          </a:p>
          <a:p>
            <a:pPr marL="901700" marR="0" lvl="2" indent="-215900" algn="l" rtl="0">
              <a:spcBef>
                <a:spcPts val="0"/>
              </a:spcBef>
              <a:spcAft>
                <a:spcPts val="0"/>
              </a:spcAft>
              <a:buClr>
                <a:schemeClr val="dk1"/>
              </a:buClr>
              <a:buSzPts val="1400"/>
              <a:buFont typeface="Noto Sans Symbols"/>
              <a:buChar char="❑"/>
            </a:pPr>
            <a:r>
              <a:rPr lang="en" sz="1400" b="0" i="0" u="none" strike="noStrike" cap="none">
                <a:solidFill>
                  <a:schemeClr val="dk1"/>
                </a:solidFill>
                <a:latin typeface="Calibri"/>
                <a:ea typeface="Calibri"/>
                <a:cs typeface="Calibri"/>
                <a:sym typeface="Calibri"/>
              </a:rPr>
              <a:t>Emotional (irritable, depression, etc.)</a:t>
            </a:r>
            <a:endParaRPr sz="1100"/>
          </a:p>
          <a:p>
            <a:pPr marL="685800" marR="0" lvl="2"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6" name="Google Shape;256;p37"/>
          <p:cNvSpPr txBox="1"/>
          <p:nvPr/>
        </p:nvSpPr>
        <p:spPr>
          <a:xfrm>
            <a:off x="376706" y="4594817"/>
            <a:ext cx="86160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chemeClr val="dk1"/>
                </a:solidFill>
                <a:latin typeface="Calibri"/>
                <a:ea typeface="Calibri"/>
                <a:cs typeface="Calibri"/>
                <a:sym typeface="Calibri"/>
              </a:rPr>
              <a:t>Adapted from Felitti, Anda, Nordenberg, Edwards, Koss, Marks, et al. (May, 1998)  Relationship of childhood abuse and household dysfunction to many of the leading causes of death in adults.  American Journal of Preventive Medicine 14(4), 245-258. </a:t>
            </a:r>
            <a:endParaRPr sz="900">
              <a:solidFill>
                <a:schemeClr val="dk1"/>
              </a:solidFill>
              <a:latin typeface="Calibri"/>
              <a:ea typeface="Calibri"/>
              <a:cs typeface="Calibri"/>
              <a:sym typeface="Calibri"/>
            </a:endParaRPr>
          </a:p>
        </p:txBody>
      </p:sp>
      <p:sp>
        <p:nvSpPr>
          <p:cNvPr id="257" name="Google Shape;257;p37"/>
          <p:cNvSpPr txBox="1"/>
          <p:nvPr/>
        </p:nvSpPr>
        <p:spPr>
          <a:xfrm>
            <a:off x="465339" y="242047"/>
            <a:ext cx="7239826" cy="57708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a:solidFill>
                  <a:schemeClr val="dk1"/>
                </a:solidFill>
                <a:latin typeface="Calibri"/>
                <a:ea typeface="Calibri"/>
                <a:cs typeface="Calibri"/>
                <a:sym typeface="Calibri"/>
              </a:rPr>
              <a:t>Why</a:t>
            </a:r>
            <a:r>
              <a:rPr lang="en"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p:txBody>
      </p:sp>
      <p:cxnSp>
        <p:nvCxnSpPr>
          <p:cNvPr id="258" name="Google Shape;258;p37"/>
          <p:cNvCxnSpPr/>
          <p:nvPr/>
        </p:nvCxnSpPr>
        <p:spPr>
          <a:xfrm rot="10800000" flipH="1">
            <a:off x="564776" y="819127"/>
            <a:ext cx="6185648" cy="1"/>
          </a:xfrm>
          <a:prstGeom prst="straightConnector1">
            <a:avLst/>
          </a:prstGeom>
          <a:noFill/>
          <a:ln w="28575" cap="flat" cmpd="sng">
            <a:solidFill>
              <a:schemeClr val="accent1"/>
            </a:solidFill>
            <a:prstDash val="solid"/>
            <a:miter lim="800000"/>
            <a:headEnd type="none" w="sm" len="sm"/>
            <a:tailEnd type="none" w="sm" len="sm"/>
          </a:ln>
        </p:spPr>
      </p:cxnSp>
      <p:pic>
        <p:nvPicPr>
          <p:cNvPr id="259" name="Google Shape;259;p37"/>
          <p:cNvPicPr preferRelativeResize="0"/>
          <p:nvPr/>
        </p:nvPicPr>
        <p:blipFill rotWithShape="1">
          <a:blip r:embed="rId3">
            <a:alphaModFix/>
          </a:blip>
          <a:srcRect/>
          <a:stretch/>
        </p:blipFill>
        <p:spPr>
          <a:xfrm>
            <a:off x="7483288" y="228561"/>
            <a:ext cx="1317811" cy="1311487"/>
          </a:xfrm>
          <a:prstGeom prst="rect">
            <a:avLst/>
          </a:prstGeom>
          <a:noFill/>
          <a:ln>
            <a:noFill/>
          </a:ln>
        </p:spPr>
      </p:pic>
      <p:sp>
        <p:nvSpPr>
          <p:cNvPr id="260" name="Google Shape;260;p37"/>
          <p:cNvSpPr txBox="1"/>
          <p:nvPr/>
        </p:nvSpPr>
        <p:spPr>
          <a:xfrm>
            <a:off x="639444" y="909229"/>
            <a:ext cx="6717300" cy="738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a:solidFill>
                  <a:schemeClr val="dk1"/>
                </a:solidFill>
                <a:latin typeface="Calibri"/>
                <a:ea typeface="Calibri"/>
                <a:cs typeface="Calibri"/>
                <a:sym typeface="Calibri"/>
              </a:rPr>
              <a:t>Currently newborns with a potential high risk for Adverse Childhood Experiences (ACEs) are not connected to services unless the family is already in crisis.  </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p:nvPr/>
        </p:nvSpPr>
        <p:spPr>
          <a:xfrm>
            <a:off x="1314225" y="1195300"/>
            <a:ext cx="5596800" cy="15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Primary Prevention - Eliminate young children’s exposure to adverse conditions, such as abuse, neglect, violence or substance disorder.</a:t>
            </a:r>
            <a:endParaRPr sz="1800">
              <a:latin typeface="Calibri"/>
              <a:ea typeface="Calibri"/>
              <a:cs typeface="Calibri"/>
              <a:sym typeface="Calibri"/>
            </a:endParaRPr>
          </a:p>
        </p:txBody>
      </p:sp>
      <p:sp>
        <p:nvSpPr>
          <p:cNvPr id="266" name="Google Shape;266;p38"/>
          <p:cNvSpPr txBox="1"/>
          <p:nvPr/>
        </p:nvSpPr>
        <p:spPr>
          <a:xfrm>
            <a:off x="1393525" y="2447050"/>
            <a:ext cx="56985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Secondary Prevention - </a:t>
            </a:r>
            <a:r>
              <a:rPr lang="en" sz="1800">
                <a:solidFill>
                  <a:schemeClr val="dk1"/>
                </a:solidFill>
                <a:latin typeface="Calibri"/>
                <a:ea typeface="Calibri"/>
                <a:cs typeface="Calibri"/>
                <a:sym typeface="Calibri"/>
              </a:rPr>
              <a:t>Early identification of high risk for ACEs and support to reduce exposure.</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Tertiary Prevention - Mitigation of the negative consequences of toxic stress.  </a:t>
            </a:r>
            <a:endParaRPr sz="1800">
              <a:latin typeface="Calibri"/>
              <a:ea typeface="Calibri"/>
              <a:cs typeface="Calibri"/>
              <a:sym typeface="Calibri"/>
            </a:endParaRPr>
          </a:p>
        </p:txBody>
      </p:sp>
      <p:sp>
        <p:nvSpPr>
          <p:cNvPr id="267" name="Google Shape;267;p38"/>
          <p:cNvSpPr txBox="1"/>
          <p:nvPr/>
        </p:nvSpPr>
        <p:spPr>
          <a:xfrm>
            <a:off x="498500" y="237850"/>
            <a:ext cx="2390400" cy="64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latin typeface="Calibri"/>
                <a:ea typeface="Calibri"/>
                <a:cs typeface="Calibri"/>
                <a:sym typeface="Calibri"/>
              </a:rPr>
              <a:t>Why:</a:t>
            </a:r>
            <a:endParaRPr sz="3300">
              <a:latin typeface="Calibri"/>
              <a:ea typeface="Calibri"/>
              <a:cs typeface="Calibri"/>
              <a:sym typeface="Calibri"/>
            </a:endParaRPr>
          </a:p>
        </p:txBody>
      </p:sp>
      <p:pic>
        <p:nvPicPr>
          <p:cNvPr id="268" name="Google Shape;268;p38" descr="See the source image"/>
          <p:cNvPicPr preferRelativeResize="0"/>
          <p:nvPr/>
        </p:nvPicPr>
        <p:blipFill>
          <a:blip r:embed="rId3">
            <a:alphaModFix/>
          </a:blip>
          <a:stretch>
            <a:fillRect/>
          </a:stretch>
        </p:blipFill>
        <p:spPr>
          <a:xfrm>
            <a:off x="385225" y="3419075"/>
            <a:ext cx="793200" cy="793200"/>
          </a:xfrm>
          <a:prstGeom prst="rect">
            <a:avLst/>
          </a:prstGeom>
          <a:noFill/>
          <a:ln>
            <a:noFill/>
          </a:ln>
        </p:spPr>
      </p:pic>
      <p:pic>
        <p:nvPicPr>
          <p:cNvPr id="269" name="Google Shape;269;p38" descr="See the source image"/>
          <p:cNvPicPr preferRelativeResize="0"/>
          <p:nvPr/>
        </p:nvPicPr>
        <p:blipFill>
          <a:blip r:embed="rId4">
            <a:alphaModFix/>
          </a:blip>
          <a:stretch>
            <a:fillRect/>
          </a:stretch>
        </p:blipFill>
        <p:spPr>
          <a:xfrm>
            <a:off x="282825" y="2361862"/>
            <a:ext cx="963575" cy="963575"/>
          </a:xfrm>
          <a:prstGeom prst="rect">
            <a:avLst/>
          </a:prstGeom>
          <a:noFill/>
          <a:ln>
            <a:noFill/>
          </a:ln>
        </p:spPr>
      </p:pic>
      <p:pic>
        <p:nvPicPr>
          <p:cNvPr id="270" name="Google Shape;270;p38" descr="See the source image"/>
          <p:cNvPicPr preferRelativeResize="0"/>
          <p:nvPr/>
        </p:nvPicPr>
        <p:blipFill>
          <a:blip r:embed="rId5">
            <a:alphaModFix/>
          </a:blip>
          <a:stretch>
            <a:fillRect/>
          </a:stretch>
        </p:blipFill>
        <p:spPr>
          <a:xfrm>
            <a:off x="360375" y="1280200"/>
            <a:ext cx="886025" cy="886025"/>
          </a:xfrm>
          <a:prstGeom prst="rect">
            <a:avLst/>
          </a:prstGeom>
          <a:noFill/>
          <a:ln>
            <a:noFill/>
          </a:ln>
        </p:spPr>
      </p:pic>
      <p:sp>
        <p:nvSpPr>
          <p:cNvPr id="271" name="Google Shape;271;p38"/>
          <p:cNvSpPr txBox="1"/>
          <p:nvPr/>
        </p:nvSpPr>
        <p:spPr>
          <a:xfrm>
            <a:off x="283225" y="4735650"/>
            <a:ext cx="8780100" cy="31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Adapted from: Overcoming childhood Adverse experiences; creating hope for a healthier Arizona. Found at </a:t>
            </a:r>
            <a:r>
              <a:rPr lang="en" sz="900">
                <a:uFill>
                  <a:noFill/>
                </a:uFill>
                <a:hlinkClick r:id="rId6"/>
              </a:rPr>
              <a:t>https://www.childhealthdata.org/docs/drc/arizona-aces-efinal.pdf</a:t>
            </a:r>
            <a:endParaRPr sz="900">
              <a:latin typeface="Calibri"/>
              <a:ea typeface="Calibri"/>
              <a:cs typeface="Calibri"/>
              <a:sym typeface="Calibri"/>
            </a:endParaRPr>
          </a:p>
        </p:txBody>
      </p:sp>
      <p:cxnSp>
        <p:nvCxnSpPr>
          <p:cNvPr id="272" name="Google Shape;272;p38"/>
          <p:cNvCxnSpPr/>
          <p:nvPr/>
        </p:nvCxnSpPr>
        <p:spPr>
          <a:xfrm>
            <a:off x="564776" y="878628"/>
            <a:ext cx="6185700" cy="0"/>
          </a:xfrm>
          <a:prstGeom prst="straightConnector1">
            <a:avLst/>
          </a:prstGeom>
          <a:noFill/>
          <a:ln w="28575" cap="flat" cmpd="sng">
            <a:solidFill>
              <a:schemeClr val="accent1"/>
            </a:solidFill>
            <a:prstDash val="solid"/>
            <a:miter lim="800000"/>
            <a:headEnd type="none" w="sm" len="sm"/>
            <a:tailEnd type="none" w="sm" len="sm"/>
          </a:ln>
        </p:spPr>
      </p:cxnSp>
      <p:sp>
        <p:nvSpPr>
          <p:cNvPr id="273" name="Google Shape;273;p38"/>
          <p:cNvSpPr txBox="1"/>
          <p:nvPr/>
        </p:nvSpPr>
        <p:spPr>
          <a:xfrm>
            <a:off x="6978850" y="1495438"/>
            <a:ext cx="2048700" cy="2696400"/>
          </a:xfrm>
          <a:prstGeom prst="rect">
            <a:avLst/>
          </a:prstGeom>
          <a:noFill/>
          <a:ln w="19050"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741B47"/>
              </a:solidFill>
              <a:latin typeface="Calibri"/>
              <a:ea typeface="Calibri"/>
              <a:cs typeface="Calibri"/>
              <a:sym typeface="Calibri"/>
            </a:endParaRPr>
          </a:p>
          <a:p>
            <a:pPr marL="0" lvl="0" indent="0" algn="ctr" rtl="0">
              <a:spcBef>
                <a:spcPts val="0"/>
              </a:spcBef>
              <a:spcAft>
                <a:spcPts val="0"/>
              </a:spcAft>
              <a:buNone/>
            </a:pPr>
            <a:r>
              <a:rPr lang="en" sz="1800" i="1">
                <a:solidFill>
                  <a:srgbClr val="167A5F"/>
                </a:solidFill>
                <a:latin typeface="Calibri"/>
                <a:ea typeface="Calibri"/>
                <a:cs typeface="Calibri"/>
                <a:sym typeface="Calibri"/>
              </a:rPr>
              <a:t>Stable, nurturing relationships with caring adults can prevent or reverse the damaging effects of toxic stress.</a:t>
            </a:r>
            <a:endParaRPr sz="1800" i="1">
              <a:solidFill>
                <a:srgbClr val="167A5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p:nvPr/>
        </p:nvSpPr>
        <p:spPr>
          <a:xfrm>
            <a:off x="282900" y="80150"/>
            <a:ext cx="8016000" cy="1224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9" name="Google Shape;279;p39"/>
          <p:cNvSpPr txBox="1"/>
          <p:nvPr/>
        </p:nvSpPr>
        <p:spPr>
          <a:xfrm>
            <a:off x="611100" y="1810050"/>
            <a:ext cx="7722600" cy="1523400"/>
          </a:xfrm>
          <a:prstGeom prst="rect">
            <a:avLst/>
          </a:prstGeom>
          <a:solidFill>
            <a:srgbClr val="3C78D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February - March 2020</a:t>
            </a:r>
            <a:r>
              <a:rPr lang="en">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Collaborate with Anne Arundel County’s Local Interagency Coordinating Council (LICC).</a:t>
            </a:r>
            <a:endParaRPr>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Gather data on current 0-5 y/o programing in Anne Arundel County: </a:t>
            </a:r>
            <a:endParaRPr>
              <a:solidFill>
                <a:schemeClr val="lt1"/>
              </a:solidFill>
              <a:latin typeface="Calibri"/>
              <a:ea typeface="Calibri"/>
              <a:cs typeface="Calibri"/>
              <a:sym typeface="Calibri"/>
            </a:endParaRPr>
          </a:p>
          <a:p>
            <a:pPr marL="914400" lvl="1" indent="-317500" algn="l" rtl="0">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capacity, clientele, area of focus, geographical range, measure of success, etc.</a:t>
            </a:r>
            <a:endParaRPr>
              <a:solidFill>
                <a:schemeClr val="lt1"/>
              </a:solidFill>
              <a:latin typeface="Calibri"/>
              <a:ea typeface="Calibri"/>
              <a:cs typeface="Calibri"/>
              <a:sym typeface="Calibri"/>
            </a:endParaRPr>
          </a:p>
          <a:p>
            <a:pPr marL="914400" lvl="1" indent="-317500" algn="l" rtl="0">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Perceived barriers, gaps, ability to expand services, etc.</a:t>
            </a:r>
            <a:endParaRPr>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Determine top 3 geographical priority areas of highest need</a:t>
            </a:r>
            <a:endParaRPr>
              <a:solidFill>
                <a:schemeClr val="lt1"/>
              </a:solidFill>
              <a:latin typeface="Calibri"/>
              <a:ea typeface="Calibri"/>
              <a:cs typeface="Calibri"/>
              <a:sym typeface="Calibri"/>
            </a:endParaRPr>
          </a:p>
        </p:txBody>
      </p:sp>
      <p:sp>
        <p:nvSpPr>
          <p:cNvPr id="280" name="Google Shape;280;p39"/>
          <p:cNvSpPr txBox="1"/>
          <p:nvPr/>
        </p:nvSpPr>
        <p:spPr>
          <a:xfrm>
            <a:off x="611100" y="3560650"/>
            <a:ext cx="7722600" cy="1224600"/>
          </a:xfrm>
          <a:prstGeom prst="rect">
            <a:avLst/>
          </a:prstGeom>
          <a:solidFill>
            <a:srgbClr val="674EA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April - May 2020</a:t>
            </a:r>
            <a:endParaRPr>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
                <a:solidFill>
                  <a:srgbClr val="FFFFFF"/>
                </a:solidFill>
                <a:latin typeface="Calibri"/>
                <a:ea typeface="Calibri"/>
                <a:cs typeface="Calibri"/>
                <a:sym typeface="Calibri"/>
              </a:rPr>
              <a:t>Determine phases of implementation and community partnerships</a:t>
            </a:r>
            <a:endParaRPr>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
                <a:solidFill>
                  <a:srgbClr val="FFFFFF"/>
                </a:solidFill>
                <a:latin typeface="Calibri"/>
                <a:ea typeface="Calibri"/>
                <a:cs typeface="Calibri"/>
                <a:sym typeface="Calibri"/>
              </a:rPr>
              <a:t>Determine budget for implementation</a:t>
            </a:r>
            <a:endParaRPr>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
                <a:solidFill>
                  <a:srgbClr val="FFFFFF"/>
                </a:solidFill>
                <a:latin typeface="Calibri"/>
                <a:ea typeface="Calibri"/>
                <a:cs typeface="Calibri"/>
                <a:sym typeface="Calibri"/>
              </a:rPr>
              <a:t>Determine how to measure success for evaluation of impact</a:t>
            </a:r>
            <a:endParaRPr>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
                <a:solidFill>
                  <a:srgbClr val="FFFFFF"/>
                </a:solidFill>
                <a:latin typeface="Calibri"/>
                <a:ea typeface="Calibri"/>
                <a:cs typeface="Calibri"/>
                <a:sym typeface="Calibri"/>
              </a:rPr>
              <a:t>Finalize proposal</a:t>
            </a:r>
            <a:endParaRPr>
              <a:solidFill>
                <a:srgbClr val="FFFF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rgbClr val="FFFFFF"/>
              </a:solidFill>
              <a:latin typeface="Calibri"/>
              <a:ea typeface="Calibri"/>
              <a:cs typeface="Calibri"/>
              <a:sym typeface="Calibri"/>
            </a:endParaRPr>
          </a:p>
          <a:p>
            <a:pPr marL="0" lvl="0" indent="0" algn="l" rtl="0">
              <a:spcBef>
                <a:spcPts val="0"/>
              </a:spcBef>
              <a:spcAft>
                <a:spcPts val="0"/>
              </a:spcAft>
              <a:buNone/>
            </a:pPr>
            <a:endParaRPr>
              <a:solidFill>
                <a:srgbClr val="FFFFFF"/>
              </a:solidFill>
              <a:latin typeface="Calibri"/>
              <a:ea typeface="Calibri"/>
              <a:cs typeface="Calibri"/>
              <a:sym typeface="Calibri"/>
            </a:endParaRPr>
          </a:p>
        </p:txBody>
      </p:sp>
      <p:sp>
        <p:nvSpPr>
          <p:cNvPr id="281" name="Google Shape;281;p39"/>
          <p:cNvSpPr txBox="1"/>
          <p:nvPr/>
        </p:nvSpPr>
        <p:spPr>
          <a:xfrm>
            <a:off x="465600" y="988300"/>
            <a:ext cx="7070100" cy="2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GOAL: Promote early identification and expansion of family support system interventions for 0-6 y/o identified as high risk for ACEs.</a:t>
            </a:r>
            <a:endParaRPr>
              <a:latin typeface="Calibri"/>
              <a:ea typeface="Calibri"/>
              <a:cs typeface="Calibri"/>
              <a:sym typeface="Calibri"/>
            </a:endParaRPr>
          </a:p>
        </p:txBody>
      </p:sp>
      <p:sp>
        <p:nvSpPr>
          <p:cNvPr id="282" name="Google Shape;282;p39"/>
          <p:cNvSpPr txBox="1"/>
          <p:nvPr/>
        </p:nvSpPr>
        <p:spPr>
          <a:xfrm>
            <a:off x="475425" y="80150"/>
            <a:ext cx="38037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When &amp; How</a:t>
            </a:r>
            <a:endParaRPr sz="3000">
              <a:latin typeface="Calibri"/>
              <a:ea typeface="Calibri"/>
              <a:cs typeface="Calibri"/>
              <a:sym typeface="Calibri"/>
            </a:endParaRPr>
          </a:p>
        </p:txBody>
      </p:sp>
      <p:cxnSp>
        <p:nvCxnSpPr>
          <p:cNvPr id="283" name="Google Shape;283;p39"/>
          <p:cNvCxnSpPr/>
          <p:nvPr/>
        </p:nvCxnSpPr>
        <p:spPr>
          <a:xfrm>
            <a:off x="645900" y="705650"/>
            <a:ext cx="5996100" cy="300"/>
          </a:xfrm>
          <a:prstGeom prst="straightConnector1">
            <a:avLst/>
          </a:prstGeom>
          <a:noFill/>
          <a:ln w="19050" cap="flat" cmpd="sng">
            <a:solidFill>
              <a:srgbClr val="167A5F"/>
            </a:solidFill>
            <a:prstDash val="solid"/>
            <a:round/>
            <a:headEnd type="none" w="med" len="med"/>
            <a:tailEnd type="none" w="med" len="med"/>
          </a:ln>
        </p:spPr>
      </p:cxnSp>
      <p:pic>
        <p:nvPicPr>
          <p:cNvPr id="284" name="Google Shape;284;p39"/>
          <p:cNvPicPr preferRelativeResize="0"/>
          <p:nvPr/>
        </p:nvPicPr>
        <p:blipFill rotWithShape="1">
          <a:blip r:embed="rId3">
            <a:alphaModFix/>
          </a:blip>
          <a:srcRect/>
          <a:stretch/>
        </p:blipFill>
        <p:spPr>
          <a:xfrm>
            <a:off x="7685867" y="166601"/>
            <a:ext cx="1230483" cy="1224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403056" y="186485"/>
            <a:ext cx="8554405"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Social Determinants of Education </a:t>
            </a:r>
            <a:br>
              <a:rPr lang="en" sz="3000"/>
            </a:br>
            <a:r>
              <a:rPr lang="en" sz="3000"/>
              <a:t>Collaborative Team:</a:t>
            </a:r>
            <a:endParaRPr sz="3000"/>
          </a:p>
        </p:txBody>
      </p:sp>
      <p:cxnSp>
        <p:nvCxnSpPr>
          <p:cNvPr id="144" name="Google Shape;144;p26"/>
          <p:cNvCxnSpPr/>
          <p:nvPr/>
        </p:nvCxnSpPr>
        <p:spPr>
          <a:xfrm rot="10800000" flipH="1">
            <a:off x="692302" y="1180658"/>
            <a:ext cx="7239347" cy="12469"/>
          </a:xfrm>
          <a:prstGeom prst="straightConnector1">
            <a:avLst/>
          </a:prstGeom>
          <a:noFill/>
          <a:ln w="28575" cap="flat" cmpd="sng">
            <a:solidFill>
              <a:schemeClr val="accent1"/>
            </a:solidFill>
            <a:prstDash val="solid"/>
            <a:miter lim="800000"/>
            <a:headEnd type="none" w="sm" len="sm"/>
            <a:tailEnd type="none" w="sm" len="sm"/>
          </a:ln>
        </p:spPr>
      </p:cxnSp>
      <p:pic>
        <p:nvPicPr>
          <p:cNvPr id="145" name="Google Shape;145;p26"/>
          <p:cNvPicPr preferRelativeResize="0"/>
          <p:nvPr/>
        </p:nvPicPr>
        <p:blipFill rotWithShape="1">
          <a:blip r:embed="rId3">
            <a:alphaModFix/>
          </a:blip>
          <a:srcRect/>
          <a:stretch/>
        </p:blipFill>
        <p:spPr>
          <a:xfrm>
            <a:off x="2691604" y="3682619"/>
            <a:ext cx="941900" cy="1153828"/>
          </a:xfrm>
          <a:prstGeom prst="rect">
            <a:avLst/>
          </a:prstGeom>
          <a:noFill/>
          <a:ln>
            <a:noFill/>
          </a:ln>
        </p:spPr>
      </p:pic>
      <p:pic>
        <p:nvPicPr>
          <p:cNvPr id="146" name="Google Shape;146;p26"/>
          <p:cNvPicPr preferRelativeResize="0"/>
          <p:nvPr/>
        </p:nvPicPr>
        <p:blipFill rotWithShape="1">
          <a:blip r:embed="rId4">
            <a:alphaModFix/>
          </a:blip>
          <a:srcRect/>
          <a:stretch/>
        </p:blipFill>
        <p:spPr>
          <a:xfrm>
            <a:off x="403056" y="4196563"/>
            <a:ext cx="1821785" cy="639884"/>
          </a:xfrm>
          <a:prstGeom prst="rect">
            <a:avLst/>
          </a:prstGeom>
          <a:noFill/>
          <a:ln>
            <a:noFill/>
          </a:ln>
        </p:spPr>
      </p:pic>
      <p:pic>
        <p:nvPicPr>
          <p:cNvPr id="147" name="Google Shape;147;p26"/>
          <p:cNvPicPr preferRelativeResize="0"/>
          <p:nvPr/>
        </p:nvPicPr>
        <p:blipFill rotWithShape="1">
          <a:blip r:embed="rId5">
            <a:alphaModFix/>
          </a:blip>
          <a:srcRect/>
          <a:stretch/>
        </p:blipFill>
        <p:spPr>
          <a:xfrm>
            <a:off x="5363031" y="3768245"/>
            <a:ext cx="1021145" cy="1159818"/>
          </a:xfrm>
          <a:prstGeom prst="rect">
            <a:avLst/>
          </a:prstGeom>
          <a:noFill/>
          <a:ln>
            <a:noFill/>
          </a:ln>
        </p:spPr>
      </p:pic>
      <p:pic>
        <p:nvPicPr>
          <p:cNvPr id="148" name="Google Shape;148;p26"/>
          <p:cNvPicPr preferRelativeResize="0"/>
          <p:nvPr/>
        </p:nvPicPr>
        <p:blipFill rotWithShape="1">
          <a:blip r:embed="rId6">
            <a:alphaModFix/>
          </a:blip>
          <a:srcRect l="27490" t="2587" r="30946" b="13344"/>
          <a:stretch/>
        </p:blipFill>
        <p:spPr>
          <a:xfrm>
            <a:off x="3934085" y="3597163"/>
            <a:ext cx="1128367" cy="1317184"/>
          </a:xfrm>
          <a:prstGeom prst="rect">
            <a:avLst/>
          </a:prstGeom>
          <a:noFill/>
          <a:ln>
            <a:noFill/>
          </a:ln>
        </p:spPr>
      </p:pic>
      <p:pic>
        <p:nvPicPr>
          <p:cNvPr id="149" name="Google Shape;149;p26"/>
          <p:cNvPicPr preferRelativeResize="0"/>
          <p:nvPr/>
        </p:nvPicPr>
        <p:blipFill rotWithShape="1">
          <a:blip r:embed="rId7">
            <a:alphaModFix/>
          </a:blip>
          <a:srcRect/>
          <a:stretch/>
        </p:blipFill>
        <p:spPr>
          <a:xfrm>
            <a:off x="403056" y="3577625"/>
            <a:ext cx="1987969" cy="512237"/>
          </a:xfrm>
          <a:prstGeom prst="rect">
            <a:avLst/>
          </a:prstGeom>
          <a:noFill/>
          <a:ln>
            <a:noFill/>
          </a:ln>
        </p:spPr>
      </p:pic>
      <p:pic>
        <p:nvPicPr>
          <p:cNvPr id="150" name="Google Shape;150;p26"/>
          <p:cNvPicPr preferRelativeResize="0"/>
          <p:nvPr/>
        </p:nvPicPr>
        <p:blipFill rotWithShape="1">
          <a:blip r:embed="rId8">
            <a:alphaModFix/>
          </a:blip>
          <a:srcRect/>
          <a:stretch/>
        </p:blipFill>
        <p:spPr>
          <a:xfrm>
            <a:off x="6850939" y="3814337"/>
            <a:ext cx="1790142" cy="1039862"/>
          </a:xfrm>
          <a:prstGeom prst="rect">
            <a:avLst/>
          </a:prstGeom>
          <a:noFill/>
          <a:ln>
            <a:noFill/>
          </a:ln>
        </p:spPr>
      </p:pic>
      <p:pic>
        <p:nvPicPr>
          <p:cNvPr id="151" name="Google Shape;151;p26"/>
          <p:cNvPicPr preferRelativeResize="0"/>
          <p:nvPr/>
        </p:nvPicPr>
        <p:blipFill rotWithShape="1">
          <a:blip r:embed="rId9">
            <a:alphaModFix/>
          </a:blip>
          <a:srcRect/>
          <a:stretch/>
        </p:blipFill>
        <p:spPr>
          <a:xfrm>
            <a:off x="1773013" y="1303081"/>
            <a:ext cx="5077925" cy="21716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61603" y="315083"/>
            <a:ext cx="7886700" cy="994172"/>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endParaRPr sz="1100"/>
          </a:p>
          <a:p>
            <a:pPr marL="0" lvl="0" indent="0" algn="l" rtl="0">
              <a:lnSpc>
                <a:spcPct val="90000"/>
              </a:lnSpc>
              <a:spcBef>
                <a:spcPts val="0"/>
              </a:spcBef>
              <a:spcAft>
                <a:spcPts val="0"/>
              </a:spcAft>
              <a:buClr>
                <a:schemeClr val="dk1"/>
              </a:buClr>
              <a:buSzPts val="3300"/>
              <a:buFont typeface="Calibri"/>
              <a:buNone/>
            </a:pPr>
            <a:r>
              <a:rPr lang="en" sz="3000"/>
              <a:t>Community Response:</a:t>
            </a:r>
            <a:br>
              <a:rPr lang="en" sz="3000"/>
            </a:br>
            <a:r>
              <a:rPr lang="en" sz="3000"/>
              <a:t>Roots</a:t>
            </a:r>
            <a:endParaRPr sz="3000"/>
          </a:p>
        </p:txBody>
      </p:sp>
      <p:grpSp>
        <p:nvGrpSpPr>
          <p:cNvPr id="158" name="Google Shape;158;p27"/>
          <p:cNvGrpSpPr/>
          <p:nvPr/>
        </p:nvGrpSpPr>
        <p:grpSpPr>
          <a:xfrm>
            <a:off x="962791" y="1047407"/>
            <a:ext cx="7572026" cy="3419182"/>
            <a:chOff x="546659" y="831278"/>
            <a:chExt cx="10096034" cy="4558909"/>
          </a:xfrm>
        </p:grpSpPr>
        <p:sp>
          <p:nvSpPr>
            <p:cNvPr id="159" name="Google Shape;159;p27"/>
            <p:cNvSpPr/>
            <p:nvPr/>
          </p:nvSpPr>
          <p:spPr>
            <a:xfrm>
              <a:off x="4489008" y="3186398"/>
              <a:ext cx="2219862" cy="2203789"/>
            </a:xfrm>
            <a:prstGeom prst="roundRect">
              <a:avLst>
                <a:gd name="adj" fmla="val 16667"/>
              </a:avLst>
            </a:prstGeom>
            <a:solidFill>
              <a:srgbClr val="1A9A7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0" name="Google Shape;160;p27"/>
            <p:cNvSpPr txBox="1"/>
            <p:nvPr/>
          </p:nvSpPr>
          <p:spPr>
            <a:xfrm>
              <a:off x="4596588" y="3293978"/>
              <a:ext cx="2004702" cy="1988629"/>
            </a:xfrm>
            <a:prstGeom prst="rect">
              <a:avLst/>
            </a:prstGeom>
            <a:noFill/>
            <a:ln>
              <a:noFill/>
            </a:ln>
          </p:spPr>
          <p:txBody>
            <a:bodyPr spcFirstLastPara="1" wrap="square" lIns="45725" tIns="45725" rIns="45725" bIns="45725" anchor="ctr" anchorCtr="0">
              <a:noAutofit/>
            </a:bodyPr>
            <a:lstStyle/>
            <a:p>
              <a:pPr marL="0" marR="0" lvl="0" indent="0" algn="ctr" rtl="0">
                <a:lnSpc>
                  <a:spcPct val="90000"/>
                </a:lnSpc>
                <a:spcBef>
                  <a:spcPts val="0"/>
                </a:spcBef>
                <a:spcAft>
                  <a:spcPts val="0"/>
                </a:spcAft>
                <a:buNone/>
              </a:pPr>
              <a:r>
                <a:rPr lang="en" sz="1800">
                  <a:solidFill>
                    <a:schemeClr val="lt1"/>
                  </a:solidFill>
                  <a:latin typeface="Calibri"/>
                  <a:ea typeface="Calibri"/>
                  <a:cs typeface="Calibri"/>
                  <a:sym typeface="Calibri"/>
                </a:rPr>
                <a:t>Poor Academic Achievements</a:t>
              </a:r>
              <a:endParaRPr sz="1800">
                <a:solidFill>
                  <a:schemeClr val="lt1"/>
                </a:solidFill>
                <a:latin typeface="Calibri"/>
                <a:ea typeface="Calibri"/>
                <a:cs typeface="Calibri"/>
                <a:sym typeface="Calibri"/>
              </a:endParaRPr>
            </a:p>
          </p:txBody>
        </p:sp>
        <p:sp>
          <p:nvSpPr>
            <p:cNvPr id="161" name="Google Shape;161;p27"/>
            <p:cNvSpPr/>
            <p:nvPr/>
          </p:nvSpPr>
          <p:spPr>
            <a:xfrm rot="-5282715">
              <a:off x="5269521" y="2806631"/>
              <a:ext cx="759976" cy="0"/>
            </a:xfrm>
            <a:custGeom>
              <a:avLst/>
              <a:gdLst/>
              <a:ahLst/>
              <a:cxnLst/>
              <a:rect l="l" t="t" r="r" b="b"/>
              <a:pathLst>
                <a:path w="120000" h="120000" extrusionOk="0">
                  <a:moveTo>
                    <a:pt x="0" y="0"/>
                  </a:moveTo>
                  <a:lnTo>
                    <a:pt x="120000" y="0"/>
                  </a:lnTo>
                </a:path>
              </a:pathLst>
            </a:custGeom>
            <a:noFill/>
            <a:ln w="12700" cap="flat" cmpd="sng">
              <a:solidFill>
                <a:srgbClr val="167A5F"/>
              </a:solidFill>
              <a:prstDash val="solid"/>
              <a:miter lim="800000"/>
              <a:headEnd type="none" w="sm" len="sm"/>
              <a:tailEnd type="none" w="sm" len="sm"/>
            </a:ln>
          </p:spPr>
        </p:sp>
        <p:sp>
          <p:nvSpPr>
            <p:cNvPr id="162" name="Google Shape;162;p27"/>
            <p:cNvSpPr/>
            <p:nvPr/>
          </p:nvSpPr>
          <p:spPr>
            <a:xfrm>
              <a:off x="4614234" y="831278"/>
              <a:ext cx="2150929" cy="1595585"/>
            </a:xfrm>
            <a:prstGeom prst="roundRect">
              <a:avLst>
                <a:gd name="adj" fmla="val 16667"/>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3" name="Google Shape;163;p27"/>
            <p:cNvSpPr txBox="1"/>
            <p:nvPr/>
          </p:nvSpPr>
          <p:spPr>
            <a:xfrm>
              <a:off x="4692124" y="909168"/>
              <a:ext cx="1995149" cy="1439805"/>
            </a:xfrm>
            <a:prstGeom prst="rect">
              <a:avLst/>
            </a:prstGeom>
            <a:noFill/>
            <a:ln>
              <a:noFill/>
            </a:ln>
          </p:spPr>
          <p:txBody>
            <a:bodyPr spcFirstLastPara="1" wrap="square" lIns="64775" tIns="64775" rIns="64775" bIns="64775" anchor="ctr" anchorCtr="0">
              <a:noAutofit/>
            </a:bodyPr>
            <a:lstStyle/>
            <a:p>
              <a:pPr marL="0" marR="0" lvl="0" indent="0" algn="ctr" rtl="0">
                <a:lnSpc>
                  <a:spcPct val="90000"/>
                </a:lnSpc>
                <a:spcBef>
                  <a:spcPts val="0"/>
                </a:spcBef>
                <a:spcAft>
                  <a:spcPts val="0"/>
                </a:spcAft>
                <a:buNone/>
              </a:pPr>
              <a:r>
                <a:rPr lang="en" sz="2600">
                  <a:solidFill>
                    <a:schemeClr val="lt1"/>
                  </a:solidFill>
                  <a:latin typeface="Calibri"/>
                  <a:ea typeface="Calibri"/>
                  <a:cs typeface="Calibri"/>
                  <a:sym typeface="Calibri"/>
                </a:rPr>
                <a:t>Systemic Poverty</a:t>
              </a:r>
              <a:endParaRPr sz="2600">
                <a:solidFill>
                  <a:schemeClr val="lt1"/>
                </a:solidFill>
                <a:latin typeface="Calibri"/>
                <a:ea typeface="Calibri"/>
                <a:cs typeface="Calibri"/>
                <a:sym typeface="Calibri"/>
              </a:endParaRPr>
            </a:p>
          </p:txBody>
        </p:sp>
        <p:sp>
          <p:nvSpPr>
            <p:cNvPr id="164" name="Google Shape;164;p27"/>
            <p:cNvSpPr/>
            <p:nvPr/>
          </p:nvSpPr>
          <p:spPr>
            <a:xfrm rot="292396">
              <a:off x="6705419" y="4464061"/>
              <a:ext cx="1910144" cy="0"/>
            </a:xfrm>
            <a:custGeom>
              <a:avLst/>
              <a:gdLst/>
              <a:ahLst/>
              <a:cxnLst/>
              <a:rect l="l" t="t" r="r" b="b"/>
              <a:pathLst>
                <a:path w="120000" h="120000" extrusionOk="0">
                  <a:moveTo>
                    <a:pt x="0" y="0"/>
                  </a:moveTo>
                  <a:lnTo>
                    <a:pt x="120000" y="0"/>
                  </a:lnTo>
                </a:path>
              </a:pathLst>
            </a:custGeom>
            <a:noFill/>
            <a:ln w="12700" cap="flat" cmpd="sng">
              <a:solidFill>
                <a:srgbClr val="167A5F"/>
              </a:solidFill>
              <a:prstDash val="solid"/>
              <a:miter lim="800000"/>
              <a:headEnd type="none" w="sm" len="sm"/>
              <a:tailEnd type="none" w="sm" len="sm"/>
            </a:ln>
          </p:spPr>
        </p:sp>
        <p:sp>
          <p:nvSpPr>
            <p:cNvPr id="165" name="Google Shape;165;p27"/>
            <p:cNvSpPr/>
            <p:nvPr/>
          </p:nvSpPr>
          <p:spPr>
            <a:xfrm>
              <a:off x="8612111" y="3873334"/>
              <a:ext cx="2030582" cy="1516853"/>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6" name="Google Shape;166;p27"/>
            <p:cNvSpPr txBox="1"/>
            <p:nvPr/>
          </p:nvSpPr>
          <p:spPr>
            <a:xfrm>
              <a:off x="8686158" y="3947381"/>
              <a:ext cx="1882488" cy="1368759"/>
            </a:xfrm>
            <a:prstGeom prst="rect">
              <a:avLst/>
            </a:prstGeom>
            <a:noFill/>
            <a:ln>
              <a:noFill/>
            </a:ln>
          </p:spPr>
          <p:txBody>
            <a:bodyPr spcFirstLastPara="1" wrap="square" lIns="64775" tIns="64775" rIns="64775" bIns="64775" anchor="ctr" anchorCtr="0">
              <a:noAutofit/>
            </a:bodyPr>
            <a:lstStyle/>
            <a:p>
              <a:pPr marL="0" marR="0" lvl="0" indent="0" algn="ctr" rtl="0">
                <a:lnSpc>
                  <a:spcPct val="90000"/>
                </a:lnSpc>
                <a:spcBef>
                  <a:spcPts val="0"/>
                </a:spcBef>
                <a:spcAft>
                  <a:spcPts val="0"/>
                </a:spcAft>
                <a:buNone/>
              </a:pPr>
              <a:r>
                <a:rPr lang="en" sz="2600">
                  <a:solidFill>
                    <a:schemeClr val="lt1"/>
                  </a:solidFill>
                  <a:latin typeface="Calibri"/>
                  <a:ea typeface="Calibri"/>
                  <a:cs typeface="Calibri"/>
                  <a:sym typeface="Calibri"/>
                </a:rPr>
                <a:t>Trauma</a:t>
              </a:r>
              <a:endParaRPr sz="2600">
                <a:solidFill>
                  <a:schemeClr val="lt1"/>
                </a:solidFill>
                <a:latin typeface="Calibri"/>
                <a:ea typeface="Calibri"/>
                <a:cs typeface="Calibri"/>
                <a:sym typeface="Calibri"/>
              </a:endParaRPr>
            </a:p>
          </p:txBody>
        </p:sp>
        <p:sp>
          <p:nvSpPr>
            <p:cNvPr id="167" name="Google Shape;167;p27"/>
            <p:cNvSpPr/>
            <p:nvPr/>
          </p:nvSpPr>
          <p:spPr>
            <a:xfrm rot="10524697">
              <a:off x="2893185" y="4441302"/>
              <a:ext cx="1598384" cy="0"/>
            </a:xfrm>
            <a:custGeom>
              <a:avLst/>
              <a:gdLst/>
              <a:ahLst/>
              <a:cxnLst/>
              <a:rect l="l" t="t" r="r" b="b"/>
              <a:pathLst>
                <a:path w="120000" h="120000" extrusionOk="0">
                  <a:moveTo>
                    <a:pt x="0" y="0"/>
                  </a:moveTo>
                  <a:lnTo>
                    <a:pt x="120000" y="0"/>
                  </a:lnTo>
                </a:path>
              </a:pathLst>
            </a:custGeom>
            <a:noFill/>
            <a:ln w="12700" cap="flat" cmpd="sng">
              <a:solidFill>
                <a:srgbClr val="167A5F"/>
              </a:solidFill>
              <a:prstDash val="solid"/>
              <a:miter lim="800000"/>
              <a:headEnd type="none" w="sm" len="sm"/>
              <a:tailEnd type="none" w="sm" len="sm"/>
            </a:ln>
          </p:spPr>
        </p:sp>
        <p:sp>
          <p:nvSpPr>
            <p:cNvPr id="168" name="Google Shape;168;p27"/>
            <p:cNvSpPr/>
            <p:nvPr/>
          </p:nvSpPr>
          <p:spPr>
            <a:xfrm>
              <a:off x="546659" y="3808805"/>
              <a:ext cx="2349088" cy="1581382"/>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9" name="Google Shape;169;p27"/>
            <p:cNvSpPr txBox="1"/>
            <p:nvPr/>
          </p:nvSpPr>
          <p:spPr>
            <a:xfrm>
              <a:off x="623856" y="3886002"/>
              <a:ext cx="2194694" cy="1426988"/>
            </a:xfrm>
            <a:prstGeom prst="rect">
              <a:avLst/>
            </a:prstGeom>
            <a:noFill/>
            <a:ln>
              <a:noFill/>
            </a:ln>
          </p:spPr>
          <p:txBody>
            <a:bodyPr spcFirstLastPara="1" wrap="square" lIns="64775" tIns="64775" rIns="64775" bIns="64775" anchor="ctr" anchorCtr="0">
              <a:noAutofit/>
            </a:bodyPr>
            <a:lstStyle/>
            <a:p>
              <a:pPr marL="0" marR="0" lvl="0" indent="0" algn="ctr" rtl="0">
                <a:lnSpc>
                  <a:spcPct val="90000"/>
                </a:lnSpc>
                <a:spcBef>
                  <a:spcPts val="0"/>
                </a:spcBef>
                <a:spcAft>
                  <a:spcPts val="0"/>
                </a:spcAft>
                <a:buNone/>
              </a:pPr>
              <a:r>
                <a:rPr lang="en" sz="2600">
                  <a:solidFill>
                    <a:schemeClr val="lt1"/>
                  </a:solidFill>
                  <a:latin typeface="Calibri"/>
                  <a:ea typeface="Calibri"/>
                  <a:cs typeface="Calibri"/>
                  <a:sym typeface="Calibri"/>
                </a:rPr>
                <a:t>Lack of Resources</a:t>
              </a:r>
              <a:endParaRPr sz="2600">
                <a:solidFill>
                  <a:schemeClr val="lt1"/>
                </a:solidFill>
                <a:latin typeface="Calibri"/>
                <a:ea typeface="Calibri"/>
                <a:cs typeface="Calibri"/>
                <a:sym typeface="Calibri"/>
              </a:endParaRPr>
            </a:p>
          </p:txBody>
        </p:sp>
      </p:grpSp>
      <p:cxnSp>
        <p:nvCxnSpPr>
          <p:cNvPr id="170" name="Google Shape;170;p27"/>
          <p:cNvCxnSpPr/>
          <p:nvPr/>
        </p:nvCxnSpPr>
        <p:spPr>
          <a:xfrm>
            <a:off x="410975" y="1295225"/>
            <a:ext cx="2942700" cy="14100"/>
          </a:xfrm>
          <a:prstGeom prst="straightConnector1">
            <a:avLst/>
          </a:prstGeom>
          <a:noFill/>
          <a:ln w="25400" cap="flat" cmpd="sng">
            <a:solidFill>
              <a:schemeClr val="accent1"/>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p:nvPr/>
        </p:nvSpPr>
        <p:spPr>
          <a:xfrm>
            <a:off x="438497" y="307896"/>
            <a:ext cx="8267007" cy="96012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 name="Google Shape;176;p28"/>
          <p:cNvSpPr txBox="1">
            <a:spLocks noGrp="1"/>
          </p:cNvSpPr>
          <p:nvPr>
            <p:ph type="title"/>
          </p:nvPr>
        </p:nvSpPr>
        <p:spPr>
          <a:xfrm>
            <a:off x="438497" y="273844"/>
            <a:ext cx="8076853"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alibri"/>
              <a:buNone/>
            </a:pPr>
            <a:r>
              <a:rPr lang="en">
                <a:solidFill>
                  <a:schemeClr val="lt1"/>
                </a:solidFill>
              </a:rPr>
              <a:t>  Community Response: Systemic Poverty</a:t>
            </a:r>
            <a:endParaRPr>
              <a:solidFill>
                <a:schemeClr val="lt1"/>
              </a:solidFill>
            </a:endParaRPr>
          </a:p>
        </p:txBody>
      </p:sp>
      <p:pic>
        <p:nvPicPr>
          <p:cNvPr id="177" name="Google Shape;177;p28"/>
          <p:cNvPicPr preferRelativeResize="0"/>
          <p:nvPr/>
        </p:nvPicPr>
        <p:blipFill rotWithShape="1">
          <a:blip r:embed="rId3">
            <a:alphaModFix/>
          </a:blip>
          <a:srcRect/>
          <a:stretch/>
        </p:blipFill>
        <p:spPr>
          <a:xfrm>
            <a:off x="6742725" y="2979385"/>
            <a:ext cx="1962778" cy="2055098"/>
          </a:xfrm>
          <a:prstGeom prst="rect">
            <a:avLst/>
          </a:prstGeom>
          <a:noFill/>
          <a:ln>
            <a:noFill/>
          </a:ln>
        </p:spPr>
      </p:pic>
      <p:sp>
        <p:nvSpPr>
          <p:cNvPr id="178" name="Google Shape;178;p28"/>
          <p:cNvSpPr txBox="1"/>
          <p:nvPr/>
        </p:nvSpPr>
        <p:spPr>
          <a:xfrm>
            <a:off x="935182" y="1832956"/>
            <a:ext cx="1758142"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 name="Google Shape;179;p28"/>
          <p:cNvSpPr txBox="1"/>
          <p:nvPr/>
        </p:nvSpPr>
        <p:spPr>
          <a:xfrm>
            <a:off x="698269" y="1695796"/>
            <a:ext cx="5411586" cy="145424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u="sng">
                <a:solidFill>
                  <a:schemeClr val="dk1"/>
                </a:solidFill>
                <a:latin typeface="Calibri"/>
                <a:ea typeface="Calibri"/>
                <a:cs typeface="Calibri"/>
                <a:sym typeface="Calibri"/>
              </a:rPr>
              <a:t>Income:</a:t>
            </a:r>
            <a:endParaRPr sz="1100"/>
          </a:p>
          <a:p>
            <a:pPr marL="431800" marR="0" lvl="0" indent="-431800" algn="l" rtl="0">
              <a:spcBef>
                <a:spcPts val="0"/>
              </a:spcBef>
              <a:spcAft>
                <a:spcPts val="0"/>
              </a:spcAft>
              <a:buClr>
                <a:schemeClr val="dk1"/>
              </a:buClr>
              <a:buSzPts val="3000"/>
              <a:buFont typeface="Noto Sans Symbols"/>
              <a:buChar char="⮚"/>
            </a:pPr>
            <a:r>
              <a:rPr lang="en" sz="3000">
                <a:solidFill>
                  <a:schemeClr val="dk1"/>
                </a:solidFill>
                <a:latin typeface="Calibri"/>
                <a:ea typeface="Calibri"/>
                <a:cs typeface="Calibri"/>
                <a:sym typeface="Calibri"/>
              </a:rPr>
              <a:t>     Poverty</a:t>
            </a:r>
            <a:endParaRPr sz="1100"/>
          </a:p>
          <a:p>
            <a:pPr marL="431800" marR="0" lvl="0" indent="-431800" algn="l" rtl="0">
              <a:spcBef>
                <a:spcPts val="0"/>
              </a:spcBef>
              <a:spcAft>
                <a:spcPts val="0"/>
              </a:spcAft>
              <a:buClr>
                <a:schemeClr val="dk1"/>
              </a:buClr>
              <a:buSzPts val="3000"/>
              <a:buFont typeface="Noto Sans Symbols"/>
              <a:buChar char="⮚"/>
            </a:pPr>
            <a:r>
              <a:rPr lang="en" sz="3000">
                <a:solidFill>
                  <a:schemeClr val="dk1"/>
                </a:solidFill>
                <a:latin typeface="Calibri"/>
                <a:ea typeface="Calibri"/>
                <a:cs typeface="Calibri"/>
                <a:sym typeface="Calibri"/>
              </a:rPr>
              <a:t>     Income inequity</a:t>
            </a:r>
            <a:endParaRPr sz="3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p:nvPr/>
        </p:nvSpPr>
        <p:spPr>
          <a:xfrm>
            <a:off x="336665" y="224443"/>
            <a:ext cx="8281497" cy="956961"/>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3300">
                <a:solidFill>
                  <a:schemeClr val="lt1"/>
                </a:solidFill>
                <a:latin typeface="Calibri"/>
                <a:ea typeface="Calibri"/>
                <a:cs typeface="Calibri"/>
                <a:sym typeface="Calibri"/>
              </a:rPr>
              <a:t>  Community Response: TRAUMA</a:t>
            </a:r>
            <a:endParaRPr sz="3300">
              <a:solidFill>
                <a:schemeClr val="lt1"/>
              </a:solidFill>
              <a:latin typeface="Calibri"/>
              <a:ea typeface="Calibri"/>
              <a:cs typeface="Calibri"/>
              <a:sym typeface="Calibri"/>
            </a:endParaRPr>
          </a:p>
        </p:txBody>
      </p:sp>
      <p:pic>
        <p:nvPicPr>
          <p:cNvPr id="185" name="Google Shape;185;p29"/>
          <p:cNvPicPr preferRelativeResize="0"/>
          <p:nvPr/>
        </p:nvPicPr>
        <p:blipFill rotWithShape="1">
          <a:blip r:embed="rId3">
            <a:alphaModFix/>
          </a:blip>
          <a:srcRect/>
          <a:stretch/>
        </p:blipFill>
        <p:spPr>
          <a:xfrm>
            <a:off x="6845531" y="3055924"/>
            <a:ext cx="1882832" cy="1882832"/>
          </a:xfrm>
          <a:prstGeom prst="rect">
            <a:avLst/>
          </a:prstGeom>
          <a:noFill/>
          <a:ln>
            <a:noFill/>
          </a:ln>
        </p:spPr>
      </p:pic>
      <p:sp>
        <p:nvSpPr>
          <p:cNvPr id="186" name="Google Shape;186;p29"/>
          <p:cNvSpPr txBox="1"/>
          <p:nvPr/>
        </p:nvSpPr>
        <p:spPr>
          <a:xfrm>
            <a:off x="336665" y="1181404"/>
            <a:ext cx="7905403" cy="36240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u="sng">
                <a:solidFill>
                  <a:schemeClr val="dk1"/>
                </a:solidFill>
                <a:latin typeface="Calibri"/>
                <a:ea typeface="Calibri"/>
                <a:cs typeface="Calibri"/>
                <a:sym typeface="Calibri"/>
              </a:rPr>
              <a:t>Adverse Childhood Experiences (ACEs)</a:t>
            </a:r>
            <a:endParaRPr sz="1100"/>
          </a:p>
          <a:p>
            <a:pPr marL="431800" marR="0" lvl="0" indent="-4254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Witnessing mother abused or mistreated</a:t>
            </a:r>
            <a:endParaRPr sz="1100"/>
          </a:p>
          <a:p>
            <a:pPr marL="431800" marR="0" lvl="0" indent="-4254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Emotional and physical abuse and neglect</a:t>
            </a:r>
            <a:endParaRPr sz="1100"/>
          </a:p>
          <a:p>
            <a:pPr marL="431800" marR="0" lvl="0" indent="-4254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Sexual assault</a:t>
            </a:r>
            <a:endParaRPr sz="1100"/>
          </a:p>
          <a:p>
            <a:pPr marL="431800" marR="0" lvl="0" indent="-4254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Living with parent who is depressed or untreated mental illness</a:t>
            </a:r>
            <a:endParaRPr sz="1100"/>
          </a:p>
          <a:p>
            <a:pPr marL="431800" marR="0" lvl="0" indent="-4254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Live with a parent who is an addict </a:t>
            </a:r>
            <a:endParaRPr sz="1100"/>
          </a:p>
          <a:p>
            <a:pPr marL="431800" marR="0" lvl="0" indent="-4254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Close family member going to jail</a:t>
            </a:r>
            <a:endParaRPr sz="1100"/>
          </a:p>
          <a:p>
            <a:pPr marL="431800" marR="0" lvl="0" indent="-4254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Neighborhood violence</a:t>
            </a:r>
            <a:endParaRPr sz="1100"/>
          </a:p>
          <a:p>
            <a:pPr marL="431800" marR="0" lvl="0" indent="-4254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Exposure to gangs</a:t>
            </a:r>
            <a:endParaRPr sz="1100"/>
          </a:p>
          <a:p>
            <a:pPr marL="431800" marR="0" lvl="0" indent="-4254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Single parent family home</a:t>
            </a:r>
            <a:endParaRPr sz="1100"/>
          </a:p>
          <a:p>
            <a:pPr marL="431800" marR="0" lvl="0" indent="-4254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Racism</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p:nvPr/>
        </p:nvSpPr>
        <p:spPr>
          <a:xfrm>
            <a:off x="361603" y="261851"/>
            <a:ext cx="8404169" cy="1034935"/>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3300">
                <a:solidFill>
                  <a:schemeClr val="lt1"/>
                </a:solidFill>
                <a:latin typeface="Calibri"/>
                <a:ea typeface="Calibri"/>
                <a:cs typeface="Calibri"/>
                <a:sym typeface="Calibri"/>
              </a:rPr>
              <a:t>  Community Response: Lack of Resources</a:t>
            </a:r>
            <a:endParaRPr sz="3300">
              <a:solidFill>
                <a:schemeClr val="lt1"/>
              </a:solidFill>
              <a:latin typeface="Calibri"/>
              <a:ea typeface="Calibri"/>
              <a:cs typeface="Calibri"/>
              <a:sym typeface="Calibri"/>
            </a:endParaRPr>
          </a:p>
        </p:txBody>
      </p:sp>
      <p:pic>
        <p:nvPicPr>
          <p:cNvPr id="192" name="Google Shape;192;p30"/>
          <p:cNvPicPr preferRelativeResize="0"/>
          <p:nvPr/>
        </p:nvPicPr>
        <p:blipFill rotWithShape="1">
          <a:blip r:embed="rId3">
            <a:alphaModFix/>
          </a:blip>
          <a:srcRect/>
          <a:stretch/>
        </p:blipFill>
        <p:spPr>
          <a:xfrm rot="5400000">
            <a:off x="6278300" y="2345968"/>
            <a:ext cx="3639026" cy="1740764"/>
          </a:xfrm>
          <a:prstGeom prst="rect">
            <a:avLst/>
          </a:prstGeom>
          <a:noFill/>
          <a:ln>
            <a:noFill/>
          </a:ln>
        </p:spPr>
      </p:pic>
      <p:sp>
        <p:nvSpPr>
          <p:cNvPr id="193" name="Google Shape;193;p30"/>
          <p:cNvSpPr txBox="1"/>
          <p:nvPr/>
        </p:nvSpPr>
        <p:spPr>
          <a:xfrm>
            <a:off x="361603" y="1296785"/>
            <a:ext cx="6122324" cy="394723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u="sng">
                <a:solidFill>
                  <a:schemeClr val="dk1"/>
                </a:solidFill>
                <a:latin typeface="Calibri"/>
                <a:ea typeface="Calibri"/>
                <a:cs typeface="Calibri"/>
                <a:sym typeface="Calibri"/>
              </a:rPr>
              <a:t>Access to Care</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Health</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Dental </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Mental/ behavioral services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Wrap around services</a:t>
            </a:r>
            <a:endParaRPr sz="1100"/>
          </a:p>
          <a:p>
            <a:pPr marL="0" marR="0" lvl="0" indent="0" algn="l" rtl="0">
              <a:spcBef>
                <a:spcPts val="0"/>
              </a:spcBef>
              <a:spcAft>
                <a:spcPts val="0"/>
              </a:spcAft>
              <a:buNone/>
            </a:pPr>
            <a:r>
              <a:rPr lang="en" sz="2100">
                <a:solidFill>
                  <a:schemeClr val="dk1"/>
                </a:solidFill>
                <a:latin typeface="Calibri"/>
                <a:ea typeface="Calibri"/>
                <a:cs typeface="Calibri"/>
                <a:sym typeface="Calibri"/>
              </a:rPr>
              <a:t>								</a:t>
            </a:r>
            <a:r>
              <a:rPr lang="en" sz="2100" u="sng">
                <a:solidFill>
                  <a:schemeClr val="dk1"/>
                </a:solidFill>
                <a:latin typeface="Calibri"/>
                <a:ea typeface="Calibri"/>
                <a:cs typeface="Calibri"/>
                <a:sym typeface="Calibri"/>
              </a:rPr>
              <a:t>Early Childhood</a:t>
            </a:r>
            <a:endParaRPr sz="1100"/>
          </a:p>
          <a:p>
            <a:pPr marL="3086100" marR="0" lvl="8" indent="-336550" algn="l" rtl="0">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Prenatal care</a:t>
            </a:r>
            <a:endParaRPr sz="1100"/>
          </a:p>
          <a:p>
            <a:pPr marL="3086100" marR="0" lvl="8" indent="-336550" algn="l" rtl="0">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Teenage pregnancies</a:t>
            </a:r>
            <a:endParaRPr sz="1100"/>
          </a:p>
          <a:p>
            <a:pPr marL="3086100" marR="0" lvl="8" indent="-336550" algn="l" rtl="0">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Social support</a:t>
            </a:r>
            <a:endParaRPr sz="1100"/>
          </a:p>
          <a:p>
            <a:pPr marL="3086100" marR="0" lvl="8" indent="-336550" algn="l" rtl="0">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Single parent support</a:t>
            </a:r>
            <a:endParaRPr sz="1100"/>
          </a:p>
          <a:p>
            <a:pPr marL="3086100" marR="0" lvl="8" indent="-336550" algn="l" rtl="0">
              <a:spcBef>
                <a:spcPts val="0"/>
              </a:spcBef>
              <a:spcAft>
                <a:spcPts val="0"/>
              </a:spcAft>
              <a:buClr>
                <a:schemeClr val="dk1"/>
              </a:buClr>
              <a:buSzPts val="2100"/>
              <a:buFont typeface="Arial"/>
              <a:buChar char="•"/>
            </a:pPr>
            <a:r>
              <a:rPr lang="en" sz="2100" b="0" i="0" u="none" strike="noStrike" cap="none">
                <a:solidFill>
                  <a:schemeClr val="dk1"/>
                </a:solidFill>
                <a:latin typeface="Calibri"/>
                <a:ea typeface="Calibri"/>
                <a:cs typeface="Calibri"/>
                <a:sym typeface="Calibri"/>
              </a:rPr>
              <a:t>Affordable childcare</a:t>
            </a:r>
            <a:endParaRPr sz="1100"/>
          </a:p>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1"/>
          <p:cNvPicPr preferRelativeResize="0"/>
          <p:nvPr/>
        </p:nvPicPr>
        <p:blipFill rotWithShape="1">
          <a:blip r:embed="rId3">
            <a:alphaModFix/>
          </a:blip>
          <a:srcRect/>
          <a:stretch/>
        </p:blipFill>
        <p:spPr>
          <a:xfrm>
            <a:off x="7267118" y="1402615"/>
            <a:ext cx="1742083" cy="3635055"/>
          </a:xfrm>
          <a:prstGeom prst="rect">
            <a:avLst/>
          </a:prstGeom>
          <a:noFill/>
          <a:ln>
            <a:noFill/>
          </a:ln>
        </p:spPr>
      </p:pic>
      <p:sp>
        <p:nvSpPr>
          <p:cNvPr id="199" name="Google Shape;199;p31"/>
          <p:cNvSpPr txBox="1"/>
          <p:nvPr/>
        </p:nvSpPr>
        <p:spPr>
          <a:xfrm>
            <a:off x="461356" y="1402615"/>
            <a:ext cx="4937760" cy="200824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u="sng">
                <a:solidFill>
                  <a:schemeClr val="dk1"/>
                </a:solidFill>
                <a:latin typeface="Calibri"/>
                <a:ea typeface="Calibri"/>
                <a:cs typeface="Calibri"/>
                <a:sym typeface="Calibri"/>
              </a:rPr>
              <a:t>Food</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Free &amp; reduced meal programs (AACPS)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Summer Food Program</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Food deserts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Supplemental nutrition</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Food pantries</a:t>
            </a:r>
            <a:endParaRPr sz="2100">
              <a:solidFill>
                <a:schemeClr val="dk1"/>
              </a:solidFill>
              <a:latin typeface="Calibri"/>
              <a:ea typeface="Calibri"/>
              <a:cs typeface="Calibri"/>
              <a:sym typeface="Calibri"/>
            </a:endParaRPr>
          </a:p>
        </p:txBody>
      </p:sp>
      <p:sp>
        <p:nvSpPr>
          <p:cNvPr id="200" name="Google Shape;200;p31"/>
          <p:cNvSpPr txBox="1"/>
          <p:nvPr/>
        </p:nvSpPr>
        <p:spPr>
          <a:xfrm>
            <a:off x="3884121" y="3177062"/>
            <a:ext cx="3029989" cy="136191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u="sng">
                <a:solidFill>
                  <a:schemeClr val="dk1"/>
                </a:solidFill>
                <a:latin typeface="Calibri"/>
                <a:ea typeface="Calibri"/>
                <a:cs typeface="Calibri"/>
                <a:sym typeface="Calibri"/>
              </a:rPr>
              <a:t>Employment</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Training</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Opportunities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Incarceration</a:t>
            </a:r>
            <a:endParaRPr sz="2100">
              <a:solidFill>
                <a:schemeClr val="dk1"/>
              </a:solidFill>
              <a:latin typeface="Calibri"/>
              <a:ea typeface="Calibri"/>
              <a:cs typeface="Calibri"/>
              <a:sym typeface="Calibri"/>
            </a:endParaRPr>
          </a:p>
        </p:txBody>
      </p:sp>
      <p:pic>
        <p:nvPicPr>
          <p:cNvPr id="201" name="Google Shape;201;p31"/>
          <p:cNvPicPr preferRelativeResize="0"/>
          <p:nvPr/>
        </p:nvPicPr>
        <p:blipFill rotWithShape="1">
          <a:blip r:embed="rId4">
            <a:alphaModFix/>
          </a:blip>
          <a:srcRect/>
          <a:stretch/>
        </p:blipFill>
        <p:spPr>
          <a:xfrm>
            <a:off x="461356" y="132543"/>
            <a:ext cx="8404064" cy="10379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2"/>
          <p:cNvPicPr preferRelativeResize="0"/>
          <p:nvPr/>
        </p:nvPicPr>
        <p:blipFill rotWithShape="1">
          <a:blip r:embed="rId3">
            <a:alphaModFix/>
          </a:blip>
          <a:srcRect/>
          <a:stretch/>
        </p:blipFill>
        <p:spPr>
          <a:xfrm>
            <a:off x="7217242" y="1377677"/>
            <a:ext cx="1742083" cy="3635055"/>
          </a:xfrm>
          <a:prstGeom prst="rect">
            <a:avLst/>
          </a:prstGeom>
          <a:noFill/>
          <a:ln>
            <a:noFill/>
          </a:ln>
        </p:spPr>
      </p:pic>
      <p:sp>
        <p:nvSpPr>
          <p:cNvPr id="207" name="Google Shape;207;p32"/>
          <p:cNvSpPr txBox="1"/>
          <p:nvPr/>
        </p:nvSpPr>
        <p:spPr>
          <a:xfrm>
            <a:off x="419844" y="1377677"/>
            <a:ext cx="6222076" cy="265457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u="sng">
                <a:solidFill>
                  <a:schemeClr val="dk1"/>
                </a:solidFill>
                <a:latin typeface="Calibri"/>
                <a:ea typeface="Calibri"/>
                <a:cs typeface="Calibri"/>
                <a:sym typeface="Calibri"/>
              </a:rPr>
              <a:t>Education</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Supplemental programing (STAIR)</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Tutoring</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Drop outs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Student teacher ratio</a:t>
            </a:r>
            <a:endParaRPr sz="2100">
              <a:solidFill>
                <a:schemeClr val="dk1"/>
              </a:solidFill>
              <a:latin typeface="Calibri"/>
              <a:ea typeface="Calibri"/>
              <a:cs typeface="Calibri"/>
              <a:sym typeface="Calibri"/>
            </a:endParaRPr>
          </a:p>
          <a:p>
            <a:pPr marL="342900" marR="0" lvl="0" indent="-3365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Teacher training on </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 sz="2100">
                <a:solidFill>
                  <a:schemeClr val="dk1"/>
                </a:solidFill>
                <a:latin typeface="Calibri"/>
                <a:ea typeface="Calibri"/>
                <a:cs typeface="Calibri"/>
                <a:sym typeface="Calibri"/>
              </a:rPr>
              <a:t>       mental health</a:t>
            </a:r>
            <a:endParaRPr sz="2100">
              <a:solidFill>
                <a:schemeClr val="dk1"/>
              </a:solidFill>
              <a:latin typeface="Calibri"/>
              <a:ea typeface="Calibri"/>
              <a:cs typeface="Calibri"/>
              <a:sym typeface="Calibri"/>
            </a:endParaRPr>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Universal Pre-K</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Library</a:t>
            </a:r>
            <a:endParaRPr sz="1100"/>
          </a:p>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08" name="Google Shape;208;p32"/>
          <p:cNvSpPr txBox="1"/>
          <p:nvPr/>
        </p:nvSpPr>
        <p:spPr>
          <a:xfrm>
            <a:off x="3765665" y="3195205"/>
            <a:ext cx="3753197" cy="168507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u="sng">
                <a:solidFill>
                  <a:schemeClr val="dk1"/>
                </a:solidFill>
                <a:latin typeface="Calibri"/>
                <a:ea typeface="Calibri"/>
                <a:cs typeface="Calibri"/>
                <a:sym typeface="Calibri"/>
              </a:rPr>
              <a:t>Housing</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Homeless children</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Affordable housing</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Utilities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Environmental exposures</a:t>
            </a:r>
            <a:endParaRPr sz="2100">
              <a:solidFill>
                <a:schemeClr val="dk1"/>
              </a:solidFill>
              <a:latin typeface="Calibri"/>
              <a:ea typeface="Calibri"/>
              <a:cs typeface="Calibri"/>
              <a:sym typeface="Calibri"/>
            </a:endParaRPr>
          </a:p>
        </p:txBody>
      </p:sp>
      <p:sp>
        <p:nvSpPr>
          <p:cNvPr id="209" name="Google Shape;209;p32"/>
          <p:cNvSpPr/>
          <p:nvPr/>
        </p:nvSpPr>
        <p:spPr>
          <a:xfrm>
            <a:off x="3765665" y="2234951"/>
            <a:ext cx="4572000" cy="71558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u="sng">
                <a:solidFill>
                  <a:schemeClr val="dk1"/>
                </a:solidFill>
                <a:latin typeface="Calibri"/>
                <a:ea typeface="Calibri"/>
                <a:cs typeface="Calibri"/>
                <a:sym typeface="Calibri"/>
              </a:rPr>
              <a:t>Technology</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Access to computers</a:t>
            </a:r>
            <a:endParaRPr sz="1100"/>
          </a:p>
        </p:txBody>
      </p:sp>
      <p:pic>
        <p:nvPicPr>
          <p:cNvPr id="210" name="Google Shape;210;p32"/>
          <p:cNvPicPr preferRelativeResize="0"/>
          <p:nvPr/>
        </p:nvPicPr>
        <p:blipFill rotWithShape="1">
          <a:blip r:embed="rId4">
            <a:alphaModFix/>
          </a:blip>
          <a:srcRect/>
          <a:stretch/>
        </p:blipFill>
        <p:spPr>
          <a:xfrm>
            <a:off x="332560" y="227459"/>
            <a:ext cx="8404064" cy="10379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3"/>
          <p:cNvPicPr preferRelativeResize="0"/>
          <p:nvPr/>
        </p:nvPicPr>
        <p:blipFill rotWithShape="1">
          <a:blip r:embed="rId3">
            <a:alphaModFix/>
          </a:blip>
          <a:srcRect/>
          <a:stretch/>
        </p:blipFill>
        <p:spPr>
          <a:xfrm>
            <a:off x="7179836" y="1508445"/>
            <a:ext cx="1731744" cy="3613482"/>
          </a:xfrm>
          <a:prstGeom prst="rect">
            <a:avLst/>
          </a:prstGeom>
          <a:noFill/>
          <a:ln>
            <a:noFill/>
          </a:ln>
        </p:spPr>
      </p:pic>
      <p:sp>
        <p:nvSpPr>
          <p:cNvPr id="216" name="Google Shape;216;p33"/>
          <p:cNvSpPr txBox="1"/>
          <p:nvPr/>
        </p:nvSpPr>
        <p:spPr>
          <a:xfrm>
            <a:off x="457251" y="1396538"/>
            <a:ext cx="4850477" cy="168507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u="sng">
                <a:solidFill>
                  <a:schemeClr val="dk1"/>
                </a:solidFill>
                <a:latin typeface="Calibri"/>
                <a:ea typeface="Calibri"/>
                <a:cs typeface="Calibri"/>
                <a:sym typeface="Calibri"/>
              </a:rPr>
              <a:t>Transportation</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Public transportation</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Academia</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Safe self transportation (bike)</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Medical transportation</a:t>
            </a:r>
            <a:endParaRPr sz="2100">
              <a:solidFill>
                <a:schemeClr val="dk1"/>
              </a:solidFill>
              <a:latin typeface="Calibri"/>
              <a:ea typeface="Calibri"/>
              <a:cs typeface="Calibri"/>
              <a:sym typeface="Calibri"/>
            </a:endParaRPr>
          </a:p>
        </p:txBody>
      </p:sp>
      <p:sp>
        <p:nvSpPr>
          <p:cNvPr id="217" name="Google Shape;217;p33"/>
          <p:cNvSpPr txBox="1"/>
          <p:nvPr/>
        </p:nvSpPr>
        <p:spPr>
          <a:xfrm>
            <a:off x="4478533" y="2467354"/>
            <a:ext cx="2863786" cy="265457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u="sng">
                <a:solidFill>
                  <a:schemeClr val="dk1"/>
                </a:solidFill>
                <a:latin typeface="Calibri"/>
                <a:ea typeface="Calibri"/>
                <a:cs typeface="Calibri"/>
                <a:sym typeface="Calibri"/>
              </a:rPr>
              <a:t>Systemic Racism</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Mass incarceration</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Harmful public policies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Lack of diverse teaching staff</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School label</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Student label</a:t>
            </a:r>
            <a:endParaRPr sz="2100">
              <a:solidFill>
                <a:schemeClr val="dk1"/>
              </a:solidFill>
              <a:latin typeface="Calibri"/>
              <a:ea typeface="Calibri"/>
              <a:cs typeface="Calibri"/>
              <a:sym typeface="Calibri"/>
            </a:endParaRPr>
          </a:p>
        </p:txBody>
      </p:sp>
      <p:sp>
        <p:nvSpPr>
          <p:cNvPr id="218" name="Google Shape;218;p33"/>
          <p:cNvSpPr/>
          <p:nvPr/>
        </p:nvSpPr>
        <p:spPr>
          <a:xfrm>
            <a:off x="457251" y="3374648"/>
            <a:ext cx="4572000" cy="71558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u="sng">
                <a:solidFill>
                  <a:schemeClr val="dk1"/>
                </a:solidFill>
                <a:latin typeface="Calibri"/>
                <a:ea typeface="Calibri"/>
                <a:cs typeface="Calibri"/>
                <a:sym typeface="Calibri"/>
              </a:rPr>
              <a:t>Male Role Models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alibri"/>
                <a:ea typeface="Calibri"/>
                <a:cs typeface="Calibri"/>
                <a:sym typeface="Calibri"/>
              </a:rPr>
              <a:t>Absent fathers</a:t>
            </a:r>
            <a:endParaRPr sz="1100"/>
          </a:p>
        </p:txBody>
      </p:sp>
      <p:pic>
        <p:nvPicPr>
          <p:cNvPr id="219" name="Google Shape;219;p33"/>
          <p:cNvPicPr preferRelativeResize="0"/>
          <p:nvPr/>
        </p:nvPicPr>
        <p:blipFill rotWithShape="1">
          <a:blip r:embed="rId4">
            <a:alphaModFix/>
          </a:blip>
          <a:srcRect/>
          <a:stretch/>
        </p:blipFill>
        <p:spPr>
          <a:xfrm>
            <a:off x="276500" y="212087"/>
            <a:ext cx="8404064" cy="103793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981</Words>
  <Application>Microsoft Office PowerPoint</Application>
  <PresentationFormat>On-screen Show (16:9)</PresentationFormat>
  <Paragraphs>150</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Noto Sans Symbols</vt:lpstr>
      <vt:lpstr>Simple Light</vt:lpstr>
      <vt:lpstr>Office Theme</vt:lpstr>
      <vt:lpstr>PowerPoint Presentation</vt:lpstr>
      <vt:lpstr>Social Determinants of Education  Collaborative Team:</vt:lpstr>
      <vt:lpstr> Community Response: Roots</vt:lpstr>
      <vt:lpstr>  Community Response: Systemic Poverty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Gillins, Maisha A</dc:creator>
  <cp:lastModifiedBy>Gillins, Maisha A</cp:lastModifiedBy>
  <cp:revision>1</cp:revision>
  <dcterms:modified xsi:type="dcterms:W3CDTF">2020-02-05T18:56:28Z</dcterms:modified>
</cp:coreProperties>
</file>